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6"/>
  </p:notes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3" r:id="rId128"/>
    <p:sldId id="470" r:id="rId129"/>
    <p:sldId id="474" r:id="rId130"/>
    <p:sldId id="475" r:id="rId131"/>
    <p:sldId id="490" r:id="rId132"/>
    <p:sldId id="476" r:id="rId133"/>
    <p:sldId id="477" r:id="rId134"/>
    <p:sldId id="478" r:id="rId135"/>
    <p:sldId id="491" r:id="rId136"/>
    <p:sldId id="479" r:id="rId137"/>
    <p:sldId id="480" r:id="rId138"/>
    <p:sldId id="481" r:id="rId139"/>
    <p:sldId id="482" r:id="rId140"/>
    <p:sldId id="483" r:id="rId141"/>
    <p:sldId id="484" r:id="rId142"/>
    <p:sldId id="496" r:id="rId143"/>
    <p:sldId id="485" r:id="rId144"/>
    <p:sldId id="486" r:id="rId145"/>
    <p:sldId id="487" r:id="rId146"/>
    <p:sldId id="488" r:id="rId147"/>
    <p:sldId id="489" r:id="rId148"/>
    <p:sldId id="471" r:id="rId149"/>
    <p:sldId id="472" r:id="rId150"/>
    <p:sldId id="497" r:id="rId151"/>
    <p:sldId id="492" r:id="rId152"/>
    <p:sldId id="493" r:id="rId153"/>
    <p:sldId id="494" r:id="rId154"/>
    <p:sldId id="374" r:id="rId155"/>
    <p:sldId id="498" r:id="rId156"/>
    <p:sldId id="499" r:id="rId157"/>
    <p:sldId id="500" r:id="rId158"/>
    <p:sldId id="501" r:id="rId159"/>
    <p:sldId id="502" r:id="rId160"/>
    <p:sldId id="503" r:id="rId161"/>
    <p:sldId id="504" r:id="rId162"/>
    <p:sldId id="505" r:id="rId163"/>
    <p:sldId id="506" r:id="rId164"/>
    <p:sldId id="507" r:id="rId165"/>
    <p:sldId id="511" r:id="rId166"/>
    <p:sldId id="512" r:id="rId167"/>
    <p:sldId id="513" r:id="rId168"/>
    <p:sldId id="375" r:id="rId169"/>
    <p:sldId id="508" r:id="rId170"/>
    <p:sldId id="514" r:id="rId171"/>
    <p:sldId id="515" r:id="rId172"/>
    <p:sldId id="516" r:id="rId173"/>
    <p:sldId id="525" r:id="rId174"/>
    <p:sldId id="517" r:id="rId175"/>
    <p:sldId id="529" r:id="rId176"/>
    <p:sldId id="530" r:id="rId177"/>
    <p:sldId id="531" r:id="rId178"/>
    <p:sldId id="528" r:id="rId179"/>
    <p:sldId id="518" r:id="rId180"/>
    <p:sldId id="519" r:id="rId181"/>
    <p:sldId id="520" r:id="rId182"/>
    <p:sldId id="521" r:id="rId183"/>
    <p:sldId id="522" r:id="rId184"/>
    <p:sldId id="524" r:id="rId185"/>
    <p:sldId id="532" r:id="rId186"/>
    <p:sldId id="533" r:id="rId187"/>
    <p:sldId id="534" r:id="rId188"/>
    <p:sldId id="535" r:id="rId189"/>
    <p:sldId id="536" r:id="rId190"/>
    <p:sldId id="537" r:id="rId191"/>
    <p:sldId id="538" r:id="rId192"/>
    <p:sldId id="539" r:id="rId193"/>
    <p:sldId id="376" r:id="rId194"/>
    <p:sldId id="509" r:id="rId195"/>
    <p:sldId id="377" r:id="rId196"/>
    <p:sldId id="378" r:id="rId197"/>
    <p:sldId id="510" r:id="rId198"/>
    <p:sldId id="379" r:id="rId199"/>
    <p:sldId id="380" r:id="rId200"/>
    <p:sldId id="335" r:id="rId201"/>
    <p:sldId id="336" r:id="rId202"/>
    <p:sldId id="526" r:id="rId203"/>
    <p:sldId id="527" r:id="rId204"/>
    <p:sldId id="345" r:id="rId2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33CC33"/>
    <a:srgbClr val="767171"/>
    <a:srgbClr val="FFFFFF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0379" autoAdjust="0"/>
  </p:normalViewPr>
  <p:slideViewPr>
    <p:cSldViewPr snapToGrid="0">
      <p:cViewPr>
        <p:scale>
          <a:sx n="50" d="100"/>
          <a:sy n="50" d="100"/>
        </p:scale>
        <p:origin x="112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7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C13-9DD4-4399-8160-642204A02976}" type="datetimeFigureOut">
              <a:rPr lang="ko-KR" altLang="en-US" smtClean="0"/>
              <a:t>2024-03-23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4C0A-982C-4E8F-9B87-952B32707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https://www.geeksforgeeks.org/introduction-to-pattern-searching-data-structure-and-algorithm-tutorial/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https://www.geeksforgeeks.org/rabin-karp-algorithm-for-pattern-searching/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78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5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8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r>
              <a:rPr lang="en-US" altLang="ko-KR" dirty="0"/>
              <a:t>https://www.geeksforgeeks.org/check-if-two-given-line-segments-intersect/</a:t>
            </a:r>
          </a:p>
          <a:p>
            <a:r>
              <a:rPr lang="en-US" altLang="ko-KR" dirty="0"/>
              <a:t>https://www.geeksforgeeks.org/tangents-two-convex-polygons/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0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https://www.geeksforgeeks.org/convex-hull-using-divide-and-conquer-algorithm/</a:t>
            </a:r>
          </a:p>
          <a:p>
            <a:r>
              <a:rPr lang="en-US" altLang="ko-KR" dirty="0"/>
              <a:t>https://www.geeksforgeeks.org/orientation-3-ordered-points/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https://www.geeksforgeeks.org/convex-hull-using-jarvis-algorithm-or-wrapping/</a:t>
            </a:r>
            <a:br>
              <a:rPr lang="en-US" altLang="ko-KR" dirty="0"/>
            </a:br>
            <a:r>
              <a:rPr lang="en-US" altLang="ko-KR" dirty="0"/>
              <a:t>https://ide.geeksforgeeks.org/DJv3OTRcgJ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2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8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https://www.geeksforgeeks.org/quickhull-algorithm-convex-hull/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9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https://www.geeksforgeeks.org/median-of-two-sorted-arrays-of-different-sizes/</a:t>
            </a:r>
          </a:p>
          <a:p>
            <a:r>
              <a:rPr lang="en-US" altLang="ko-KR" dirty="0"/>
              <a:t>https://takeuforward.org/data-structure/median-of-two-sorted-arrays-of-different-sizes/</a:t>
            </a:r>
          </a:p>
          <a:p>
            <a:r>
              <a:rPr lang="en-US" altLang="ko-KR" dirty="0"/>
              <a:t>https://www.youtube.com/watch?v=LPFhl65R7ww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7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https://www.geeksforgeeks.org/kmp-algorithm-for-pattern-searching/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2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https://www.geeksforgeeks.org/the-skyline-problem-using-divide-and-conquer-algorithm/</a:t>
            </a:r>
          </a:p>
          <a:p>
            <a:r>
              <a:rPr lang="en-US" altLang="ko-KR"/>
              <a:t>https://www.geeksforgeeks.org/the-skyline-problem-set-2/</a:t>
            </a:r>
            <a:endParaRPr lang="en-US" altLang="ko-KR" dirty="0"/>
          </a:p>
          <a:p>
            <a:r>
              <a:rPr lang="en-US" altLang="ko-KR" dirty="0"/>
              <a:t>https://www.youtube.com/watch?v=GSBLe8cKu0s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5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https://youtu.be/Tg1w-0a1xew?si=HK6LuYRPVS2WN4yd</a:t>
            </a:r>
          </a:p>
          <a:p>
            <a:r>
              <a:rPr lang="en-US" altLang="ko-KR" dirty="0"/>
              <a:t>https://www.geeksforgeeks.org/z-algorithm-linear-time-pattern-searching-algorithm/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https://www.geeksforgeeks.org/wildcard-pattern-matching/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https://www.geeksforgeeks.org/wildcard-character-matching/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https://www.geeksforgeeks.org/pattern-searching-using-suffix-tree/</a:t>
            </a:r>
          </a:p>
          <a:p>
            <a:r>
              <a:rPr lang="en-US" altLang="ko-KR" dirty="0"/>
              <a:t>https://www.geeksforgeeks.org/suffix-tree-application-1-substring-check/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https://www.geeksforgeeks.org/karatsuba-algorithm-for-fast-multiplication-using-divide-and-conquer-algorithm/</a:t>
            </a:r>
          </a:p>
          <a:p>
            <a:r>
              <a:rPr lang="en-US" altLang="ko-KR" dirty="0"/>
              <a:t>https://talkingaboutme.tistory.com/entry/Circuit-3bit-ripple-carry-adder-%EA%B5%AC%ED%98%84%ED%95%98%EA%B8%B0</a:t>
            </a:r>
          </a:p>
          <a:p>
            <a:r>
              <a:rPr lang="en-US" altLang="ko-KR" dirty="0"/>
              <a:t>https://blog.naver.com/PostView.nhn?blogId=asd7979&amp;logNo=30108683862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4C0A-982C-4E8F-9B87-952B32707BE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68045"/>
              </p:ext>
            </p:extLst>
          </p:nvPr>
        </p:nvGraphicFramePr>
        <p:xfrm>
          <a:off x="4974975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05208"/>
              </p:ext>
            </p:extLst>
          </p:nvPr>
        </p:nvGraphicFramePr>
        <p:xfrm>
          <a:off x="118250" y="4427336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60959" y="563051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5262966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F6CE4C-6E2A-04D3-EF49-281527521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32476"/>
              </p:ext>
            </p:extLst>
          </p:nvPr>
        </p:nvGraphicFramePr>
        <p:xfrm>
          <a:off x="7407245" y="2654112"/>
          <a:ext cx="365950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a, vector&lt;vector&lt;int&gt;&gt;&amp;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a[0].size();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k=0; k&lt;r;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][k] * b[k][j];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mat,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mat[0].size();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m[0][0] = m[0][1] = m[1][0] = m[2][1]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mat[0][0] + mat[0][1];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mat(3, vector&lt;int&gt;(3,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mat[0][0] = mat[0][1] = mat[1][0] = mat[2][1]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PowerVariableMatrix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(mat, 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B0CC98-9902-DB18-640E-FC5ACB369F4B}"/>
              </a:ext>
            </a:extLst>
          </p:cNvPr>
          <p:cNvSpPr txBox="1"/>
          <p:nvPr/>
        </p:nvSpPr>
        <p:spPr>
          <a:xfrm>
            <a:off x="8313950" y="6630975"/>
            <a:ext cx="180220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Matrix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50909"/>
              </p:ext>
            </p:extLst>
          </p:nvPr>
        </p:nvGraphicFramePr>
        <p:xfrm>
          <a:off x="125129" y="868119"/>
          <a:ext cx="10300018" cy="579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0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9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08063"/>
              </p:ext>
            </p:extLst>
          </p:nvPr>
        </p:nvGraphicFramePr>
        <p:xfrm>
          <a:off x="125129" y="1650070"/>
          <a:ext cx="3767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9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CutRod_OptimalSubstructure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BB2FE-8F1C-01AE-DAD4-78792A5C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2222"/>
              </p:ext>
            </p:extLst>
          </p:nvPr>
        </p:nvGraphicFramePr>
        <p:xfrm>
          <a:off x="4051368" y="1650070"/>
          <a:ext cx="4927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index,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if(index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* price[0];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cut = price[index]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CutRod_OverlappingSubproblem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index,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rod_length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notCut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0FF3B1-A0C4-7961-B50E-9333043C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34165"/>
              </p:ext>
            </p:extLst>
          </p:nvPr>
        </p:nvGraphicFramePr>
        <p:xfrm>
          <a:off x="9169452" y="1650070"/>
          <a:ext cx="27339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9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CutRod_BottomUp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price[j] + result[i-j-1]);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462D7A-2D10-F2F2-848E-B57E7F5A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5680"/>
              </p:ext>
            </p:extLst>
          </p:nvPr>
        </p:nvGraphicFramePr>
        <p:xfrm>
          <a:off x="120577" y="3615425"/>
          <a:ext cx="76647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44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vector&lt;int&gt;&amp; length,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if(length[n-1]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max(price[n-1]+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-length[n-1],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CutRod_UnboundedKnapsack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(price, length,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DEFDE3C-92CB-FFCE-7AE5-DC5AA8B3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44347"/>
              </p:ext>
            </p:extLst>
          </p:nvPr>
        </p:nvGraphicFramePr>
        <p:xfrm>
          <a:off x="8091275" y="3615425"/>
          <a:ext cx="29737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CutRod_DPiterative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price,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j * price[i-1];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max(price[i-1]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39749"/>
              </p:ext>
            </p:extLst>
          </p:nvPr>
        </p:nvGraphicFramePr>
        <p:xfrm>
          <a:off x="125129" y="868118"/>
          <a:ext cx="98602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Painting Fence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기둥과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색상으로 구성된 울타리가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인접한 기둥이 동일한 색상을 갖도록 울타리를 칠하는 방법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1, diff = k, same = 0, total = 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2, diff = k * (k-1), same = k, total = k + k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 = 3, diff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total) * (k-1), same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prev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diff), total = diff + same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total[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+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same[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diff[i-1], diff[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total[i-1] * (k-1)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7395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Painting Fence Algorithm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7152"/>
              </p:ext>
            </p:extLst>
          </p:nvPr>
        </p:nvGraphicFramePr>
        <p:xfrm>
          <a:off x="125129" y="2742604"/>
          <a:ext cx="221964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93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1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vector&lt;long&gt;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k *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((k-1)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EAD5BD-6069-52EC-6950-D1A75096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38058"/>
              </p:ext>
            </p:extLst>
          </p:nvPr>
        </p:nvGraphicFramePr>
        <p:xfrm>
          <a:off x="2473692" y="2742604"/>
          <a:ext cx="2711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9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PaintingFenceWays_OptimalSpace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total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same = 0, diff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same =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diff = (total * (k-1))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same+diff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mod;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68033"/>
              </p:ext>
            </p:extLst>
          </p:nvPr>
        </p:nvGraphicFramePr>
        <p:xfrm>
          <a:off x="125130" y="868118"/>
          <a:ext cx="523427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2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75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Subsequence(LCS)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 수열의 길이를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Subsequence(LCS)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56458"/>
              </p:ext>
            </p:extLst>
          </p:nvPr>
        </p:nvGraphicFramePr>
        <p:xfrm>
          <a:off x="125130" y="1714803"/>
          <a:ext cx="344519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1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28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73A589-3C50-CC12-BF3D-1B15135EB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09001"/>
              </p:ext>
            </p:extLst>
          </p:nvPr>
        </p:nvGraphicFramePr>
        <p:xfrm>
          <a:off x="3673230" y="1714803"/>
          <a:ext cx="42325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4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33544A-62C3-471C-050B-DE8415713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5414"/>
              </p:ext>
            </p:extLst>
          </p:nvPr>
        </p:nvGraphicFramePr>
        <p:xfrm>
          <a:off x="125130" y="3194922"/>
          <a:ext cx="27276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28B0B7-E190-781F-09C0-9349ADBA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8143"/>
              </p:ext>
            </p:extLst>
          </p:nvPr>
        </p:nvGraphicFramePr>
        <p:xfrm>
          <a:off x="3069367" y="3194922"/>
          <a:ext cx="25530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14"/>
              </p:ext>
            </p:extLst>
          </p:nvPr>
        </p:nvGraphicFramePr>
        <p:xfrm>
          <a:off x="125130" y="868118"/>
          <a:ext cx="789241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4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Increasing Subsequence(LIS)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크기의 배열이 주어지면 부분 수열의 요소가 오름차순으로 정렬되는 가장 긴 부분 수열의 길이를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요소가 되도록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+ max(L(j) ) [0 &lt; j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[j] &lt;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1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존재하지 않는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끝나는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길이보다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더 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[Optimal-Binary Search],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원소를 탐색하는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같거나 큰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iterator_first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iterator_end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얻기 위해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반환형은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Iterator)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초과하는 숫자가 배열에서 처음 등장하는 위치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범위에 속하는 숫자의 개수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11)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숫자가 몇 번 나오는지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Ex) 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arr.end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(), 5)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C5F7-914D-85EC-EF2D-D6A36D36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6548A4-6868-5B67-F674-2EF2042AB73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75EA66-DF75-089D-A21C-C9FDB07502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34E731-87EB-AAF5-92FA-8930210811D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090662F-D2DB-0D0E-556B-DC82795D029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DF2C7-CE97-0DA9-0828-D9B29DB14B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Increasing Subsequence(LIS)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0D166A-600F-82ED-7FF5-F0768CF25A7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7D8888-CB55-2A07-09AC-CAAA43AC1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120A62B-49F5-EADA-B20F-561D5AA08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7E4248A-1873-065E-7E15-D46342B85E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5FE29E-1844-1B6E-3C73-752C9C927BE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979EF0-E545-E647-2A35-3D1EC2574F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A8093-B158-7E2E-E9C1-05A23DB435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F8DDC9-D7C1-D827-3B74-DF04C8F5AF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10437F-95E1-240C-A4E3-B57A83C1C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77760"/>
              </p:ext>
            </p:extLst>
          </p:nvPr>
        </p:nvGraphicFramePr>
        <p:xfrm>
          <a:off x="124242" y="945062"/>
          <a:ext cx="42357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&amp;&amp; result+1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4C6C52-988F-BA52-8875-EBAC185F1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48659"/>
              </p:ext>
            </p:extLst>
          </p:nvPr>
        </p:nvGraphicFramePr>
        <p:xfrm>
          <a:off x="4462917" y="945062"/>
          <a:ext cx="5651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(idx+1,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][prev_idx+1]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C5D37-79E1-2239-D713-85AA76336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14193"/>
              </p:ext>
            </p:extLst>
          </p:nvPr>
        </p:nvGraphicFramePr>
        <p:xfrm>
          <a:off x="124242" y="2742604"/>
          <a:ext cx="35420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max_element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ED7B8F-63F9-1C31-3E05-666AD20F0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0897"/>
              </p:ext>
            </p:extLst>
          </p:nvPr>
        </p:nvGraphicFramePr>
        <p:xfrm>
          <a:off x="3782730" y="2742604"/>
          <a:ext cx="36166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LongestIncreasingSubsequence_BinarySearch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result[low]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8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23583"/>
              </p:ext>
            </p:extLst>
          </p:nvPr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Subsequence that Difference between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adjacents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요소 간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되는 가장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subsequence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[Optimal]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Subsequence that Adj Diff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9848"/>
              </p:ext>
            </p:extLst>
          </p:nvPr>
        </p:nvGraphicFramePr>
        <p:xfrm>
          <a:off x="125130" y="1976752"/>
          <a:ext cx="344201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1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90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LongestSubSequenceWithDiffOne_DP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0A0244-3B41-25C3-5D3B-ACB96BBF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2985"/>
              </p:ext>
            </p:extLst>
          </p:nvPr>
        </p:nvGraphicFramePr>
        <p:xfrm>
          <a:off x="3735833" y="1976752"/>
          <a:ext cx="312451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LongestSubSequenceWithDiffOne_DP2(vector&lt;int&gt;&amp;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]+1) &gt;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 + max(m[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]+1],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DAB9-430B-1223-500D-26B445B5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A7F18D-615B-396A-E520-D4992998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404"/>
              </p:ext>
            </p:extLst>
          </p:nvPr>
        </p:nvGraphicFramePr>
        <p:xfrm>
          <a:off x="125130" y="868118"/>
          <a:ext cx="64118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8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Square Sub-Matrix with All 1s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matrix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구성된 최대 크기의 정사각형 부분 행렬을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O(r * c)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F77C0-9D90-B994-1DF6-3E98D2EA5FB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FB3C3C-1FB5-68D0-2636-D2B7DF06879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C9D890-1965-8DFE-BB53-02F62754F49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317763-36D4-4FCA-EF84-24C7191DA92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AC0A-AB52-D58D-AFC6-B76ECC5CDF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Max Size Square Sub-Matrix with All 1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6F6BA-74B2-D42A-754F-738698FED8D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B55791A-E30D-7F6A-7F6F-C0E44A29783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8DA0E6-38BA-3B70-D43B-F8A1EA5A4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885CAA-3D88-0E4B-F81D-DD557A2A97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6AF5D5-BFA0-5378-C1F3-962339D80DF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4F2C34-C075-F1D0-0FD6-2D32988A6AF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9DAEE7-DF7C-7C92-8D83-F746E34B873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BE826A-3E7F-F64D-86E8-4FE8456AB0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BF1D4D-DDE9-DF39-1D05-C16D8E8E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51075"/>
              </p:ext>
            </p:extLst>
          </p:nvPr>
        </p:nvGraphicFramePr>
        <p:xfrm>
          <a:off x="125130" y="1633852"/>
          <a:ext cx="3508693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grid[0][j];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[i-1][j-1]))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99BCD8-459C-04A5-8C43-F32FE456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7941"/>
              </p:ext>
            </p:extLst>
          </p:nvPr>
        </p:nvGraphicFramePr>
        <p:xfrm>
          <a:off x="3818272" y="1633852"/>
          <a:ext cx="36452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PrintMaxSizeSquareWithAllOne_OptimalSpace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entry =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if(entry &amp;&amp;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entry = 1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[1][j] = entry;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3CB5-9A49-6DA4-D96D-5A5CD06C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307C41-5E35-8E97-040F-9C68BF00E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4156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Cost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행렬과 좌표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최소 비용 경로의 비용을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대각선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아래쪽으로만 이동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 = cost(m, n) + min(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n),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minCost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n-1)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 * 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O(V+E log V) [Dijkstra, V=E= n * m]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EC14B2-B928-F0F5-5210-5951EEBF5EB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976856-9CF8-6376-5EE7-158EFFFD413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59CD20-DDB7-4268-181D-6578F4E490B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EB1875-9861-A45C-0480-24193D38667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F7D41-A583-DD87-9125-A3A818D119E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6F25E-47A1-8264-4931-8C371CB1DFC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FED739-271C-3E8B-4C17-B5E63E8B18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52783AC-05BA-C5B5-F662-6D5B30E29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2D3F5D-BCDD-048B-1294-C5D53F8842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1D579B-4829-CA42-D87B-88193E6D7E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4F3951-1D74-93E0-C370-9852D17BD2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8CF451-F208-DE9B-4D79-E0A1DFA0CB8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C7B99-EA1B-2B17-0A61-2820148644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90B6E25-05AA-2E19-2C6F-44B423018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3172"/>
              </p:ext>
            </p:extLst>
          </p:nvPr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3E589B-2587-85A9-FB15-F9DCA5B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59290"/>
              </p:ext>
            </p:extLst>
          </p:nvPr>
        </p:nvGraphicFramePr>
        <p:xfrm>
          <a:off x="3178506" y="3514169"/>
          <a:ext cx="1587462" cy="155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31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793731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776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(m-1, n)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77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(m, n-1)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m,n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788AEB-1AED-E800-4FF2-A684432ED31F}"/>
              </a:ext>
            </a:extLst>
          </p:cNvPr>
          <p:cNvCxnSpPr>
            <a:cxnSpLocks/>
          </p:cNvCxnSpPr>
          <p:nvPr/>
        </p:nvCxnSpPr>
        <p:spPr>
          <a:xfrm flipV="1">
            <a:off x="4356952" y="4093086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E7B67E-E828-FDD1-6EA9-9CEA47CBC0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1502" y="4508979"/>
            <a:ext cx="0" cy="34675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3128F-1597-A271-64B6-BFB1E0EFE4ED}"/>
              </a:ext>
            </a:extLst>
          </p:cNvPr>
          <p:cNvCxnSpPr>
            <a:cxnSpLocks/>
          </p:cNvCxnSpPr>
          <p:nvPr/>
        </p:nvCxnSpPr>
        <p:spPr>
          <a:xfrm flipH="1" flipV="1">
            <a:off x="3799952" y="4143866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C762D26-EDFD-767A-7679-F89842CA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11389"/>
              </p:ext>
            </p:extLst>
          </p:nvPr>
        </p:nvGraphicFramePr>
        <p:xfrm>
          <a:off x="5816868" y="322075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(3,4)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(4,4)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9B96C481-7E08-CDF6-203E-8E6955AE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70400" y="3964619"/>
            <a:ext cx="2007936" cy="693533"/>
          </a:xfrm>
          <a:prstGeom prst="rect">
            <a:avLst/>
          </a:prstGeom>
        </p:spPr>
      </p:pic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6011FCAF-5870-C16C-411F-293705273C48}"/>
              </a:ext>
            </a:extLst>
          </p:cNvPr>
          <p:cNvSpPr/>
          <p:nvPr/>
        </p:nvSpPr>
        <p:spPr>
          <a:xfrm>
            <a:off x="7811116" y="5226747"/>
            <a:ext cx="410400" cy="409232"/>
          </a:xfrm>
          <a:prstGeom prst="donut">
            <a:avLst>
              <a:gd name="adj" fmla="val 1171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0DB5D92-FC31-1B02-8B1F-43BF356625F3}"/>
              </a:ext>
            </a:extLst>
          </p:cNvPr>
          <p:cNvCxnSpPr>
            <a:cxnSpLocks/>
          </p:cNvCxnSpPr>
          <p:nvPr/>
        </p:nvCxnSpPr>
        <p:spPr>
          <a:xfrm flipH="1" flipV="1">
            <a:off x="8160697" y="5533872"/>
            <a:ext cx="295970" cy="2959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DF116A-BDEC-1B34-8166-FC71FC2D087A}"/>
              </a:ext>
            </a:extLst>
          </p:cNvPr>
          <p:cNvSpPr txBox="1"/>
          <p:nvPr/>
        </p:nvSpPr>
        <p:spPr>
          <a:xfrm>
            <a:off x="7933287" y="5866778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Start Point</a:t>
            </a:r>
            <a:endParaRPr lang="ko-KR" altLang="en-US" dirty="0"/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2985D5A0-96FF-D0BA-7DFA-12BCEB70ABA3}"/>
              </a:ext>
            </a:extLst>
          </p:cNvPr>
          <p:cNvSpPr/>
          <p:nvPr/>
        </p:nvSpPr>
        <p:spPr>
          <a:xfrm>
            <a:off x="5862588" y="3266703"/>
            <a:ext cx="410400" cy="409232"/>
          </a:xfrm>
          <a:prstGeom prst="donut">
            <a:avLst>
              <a:gd name="adj" fmla="val 117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621B7A-24E2-1C1D-AF95-90E0C9508B97}"/>
              </a:ext>
            </a:extLst>
          </p:cNvPr>
          <p:cNvCxnSpPr>
            <a:cxnSpLocks/>
          </p:cNvCxnSpPr>
          <p:nvPr/>
        </p:nvCxnSpPr>
        <p:spPr>
          <a:xfrm>
            <a:off x="6078666" y="2887430"/>
            <a:ext cx="0" cy="41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93F9B6-8CC0-731F-F8C7-605803319BFF}"/>
              </a:ext>
            </a:extLst>
          </p:cNvPr>
          <p:cNvSpPr txBox="1"/>
          <p:nvPr/>
        </p:nvSpPr>
        <p:spPr>
          <a:xfrm>
            <a:off x="5544408" y="2638723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End Point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2C13D3-46FD-95A9-FD08-4BBEEEEA9E7F}"/>
              </a:ext>
            </a:extLst>
          </p:cNvPr>
          <p:cNvCxnSpPr>
            <a:cxnSpLocks/>
          </p:cNvCxnSpPr>
          <p:nvPr/>
        </p:nvCxnSpPr>
        <p:spPr>
          <a:xfrm flipV="1">
            <a:off x="7513396" y="4048162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734BB6-E765-FFC9-30DA-A84FE5DA4D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30079" y="4332718"/>
            <a:ext cx="0" cy="218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1CD62F-D03C-E656-2BCC-4522BAEE2F43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7179173" y="4112100"/>
            <a:ext cx="197592" cy="1970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EEE1FF07-9805-6A36-1254-15F6DB5E9131}"/>
              </a:ext>
            </a:extLst>
          </p:cNvPr>
          <p:cNvSpPr/>
          <p:nvPr/>
        </p:nvSpPr>
        <p:spPr>
          <a:xfrm>
            <a:off x="7316663" y="4249190"/>
            <a:ext cx="410400" cy="409232"/>
          </a:xfrm>
          <a:prstGeom prst="donut">
            <a:avLst>
              <a:gd name="adj" fmla="val 11710"/>
            </a:avLst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6BB62F-4438-2880-8FC9-22A3D41B90B2}"/>
              </a:ext>
            </a:extLst>
          </p:cNvPr>
          <p:cNvCxnSpPr>
            <a:cxnSpLocks/>
          </p:cNvCxnSpPr>
          <p:nvPr/>
        </p:nvCxnSpPr>
        <p:spPr>
          <a:xfrm flipH="1">
            <a:off x="7730311" y="4434620"/>
            <a:ext cx="67595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34CCFA-AED4-C6E6-68B4-30B5777106FA}"/>
              </a:ext>
            </a:extLst>
          </p:cNvPr>
          <p:cNvSpPr txBox="1"/>
          <p:nvPr/>
        </p:nvSpPr>
        <p:spPr>
          <a:xfrm>
            <a:off x="8448596" y="4339584"/>
            <a:ext cx="1046759" cy="19007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92D050"/>
                </a:solidFill>
              </a:rPr>
              <a:t>Moving Point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2ACD3-8828-D2F4-B0C6-DD4FC727252E}"/>
              </a:ext>
            </a:extLst>
          </p:cNvPr>
          <p:cNvSpPr txBox="1"/>
          <p:nvPr/>
        </p:nvSpPr>
        <p:spPr>
          <a:xfrm>
            <a:off x="4441384" y="6128344"/>
            <a:ext cx="3230793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</a:rPr>
              <a:t>&lt; Core Principle &gt;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43675E-269D-8EA2-0E74-D2F780DE658D}"/>
              </a:ext>
            </a:extLst>
          </p:cNvPr>
          <p:cNvSpPr/>
          <p:nvPr/>
        </p:nvSpPr>
        <p:spPr>
          <a:xfrm>
            <a:off x="2387600" y="2446323"/>
            <a:ext cx="7338360" cy="4191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9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6704-F06D-0DBA-CFB1-6C73417E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1EB88A-31E8-9C47-0CFC-E54A7B09B4D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4E437-8704-5C34-BF13-EAE085C8396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E026A9A-CFA0-DEC2-51C9-3AC856EDFB3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CD994E-FC53-9481-7A89-957598174A7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CDEB-9014-DFAD-243A-96489046BF7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Cost Path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4B2D39-F845-810C-A450-B0AAC3D4ECF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F1FC9-C38D-57D8-EC55-29102570B6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BE88F-66DA-654F-4B0A-1B62F1498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DDCB222-1E7D-BE9E-A184-3CB13EFC82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5EEFB2-532C-6C9E-BFCD-F2F8DD371D3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37251A-98C0-AC30-67EA-6F3254BC5F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7CC61E-C824-1FC2-F832-554E393F72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7C8EEF-B2C6-CC1E-A25C-33DA74DC6B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BCD84-0A2F-FEF5-1544-D402258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1394"/>
              </p:ext>
            </p:extLst>
          </p:nvPr>
        </p:nvGraphicFramePr>
        <p:xfrm>
          <a:off x="130287" y="888790"/>
          <a:ext cx="67027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47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if(m == 0 &amp;&amp;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F25D0E-C7D5-2084-ADEA-6996AEE1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8832"/>
              </p:ext>
            </p:extLst>
          </p:nvPr>
        </p:nvGraphicFramePr>
        <p:xfrm>
          <a:off x="130287" y="2094876"/>
          <a:ext cx="72123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8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||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== 0 &amp;&amp; 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cost[m][n];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cost[m][n]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(cost, 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F66577-0DA1-D10A-7FE2-6F6FCAE9D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7267"/>
              </p:ext>
            </p:extLst>
          </p:nvPr>
        </p:nvGraphicFramePr>
        <p:xfrm>
          <a:off x="130287" y="3514322"/>
          <a:ext cx="356743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 + cost[0][j];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[i-1][j-1],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[i-1][j]))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63D22E-EC9A-E4EC-F234-34987DB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93657"/>
              </p:ext>
            </p:extLst>
          </p:nvPr>
        </p:nvGraphicFramePr>
        <p:xfrm>
          <a:off x="7470492" y="888790"/>
          <a:ext cx="458343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Cell{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y, cost;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operator()(Cell&amp; a, Cell&amp;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b.cost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&gt;= 0 &amp;&amp; x &lt; r &amp;&amp; y &gt;= 0 &amp;&amp; y &lt;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MinCostPath_Dijkstra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cost, int m, int n){// O(V + E * log V) [V = E = n * m]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cost[0].size();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dx = {1, -1, 0, 0, 1, 1, -1,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{0, 0, 1, -1, 1, -1, 1,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INF));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visited(r, vector&lt;bool&gt;(c,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&lt;Cell, vector&lt;Cell&gt;,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CellCompare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cost[0][0];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 0, cost[0][0]});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Cell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if(visited[x][y])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visited[x][y]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MinCostPath_Safe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c) &amp;&amp; !visited[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+ cost[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0C0529-822D-A3A2-C427-5B7E8170C5C3}"/>
              </a:ext>
            </a:extLst>
          </p:cNvPr>
          <p:cNvGraphicFramePr>
            <a:graphicFrameLocks noGrp="1"/>
          </p:cNvGraphicFramePr>
          <p:nvPr/>
        </p:nvGraphicFramePr>
        <p:xfrm>
          <a:off x="12540895" y="531800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97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000-C095-C544-E4C1-766D545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71F5A8-1B62-FFC5-9C6D-C624351E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48"/>
              </p:ext>
            </p:extLst>
          </p:nvPr>
        </p:nvGraphicFramePr>
        <p:xfrm>
          <a:off x="125130" y="868118"/>
          <a:ext cx="591940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4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Number of Jumps to Reach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앞으로 나아갈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step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나타냄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index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배열 끝에 도달하기 위한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(start,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minJump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(k, end)) [0&lt;= k &lt;=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[start]]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0D92DF-7746-85FA-5868-B4276972B38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63FC87-FE84-9752-9B32-1CDE0833D9E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92103BA-B0E7-C0DD-EE85-930B5523CCD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03788F-2918-15EB-75FE-633A5376ACB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C927-273F-D4D2-E9A1-B0016516879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Num of Jump to Reach End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38948-0511-8E51-A274-FEE7117E8B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3309BD-135F-68A5-5E7D-13BE8923E02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E90BC5-5DC5-DBB4-0C5E-324980772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DC71398-B9E0-24BB-EF81-AFE0A6A6CB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573599-C7C9-B28C-DA34-031F3F44A8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B2675E-38DE-A23F-E9CE-921C2CE78C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47B7BD-AAE7-69F5-6C5E-19C0A9ABF9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1B3DE9-577E-99ED-4B36-8CF06029A8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4C2663-FA18-9FB2-51D7-5C553D43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61707"/>
              </p:ext>
            </p:extLst>
          </p:nvPr>
        </p:nvGraphicFramePr>
        <p:xfrm>
          <a:off x="125130" y="2269339"/>
          <a:ext cx="31689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r){// O(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n^n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jump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if(jump != INT_MAX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jump 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DC7367-B478-CF26-010C-F9B90577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75383"/>
              </p:ext>
            </p:extLst>
          </p:nvPr>
        </p:nvGraphicFramePr>
        <p:xfrm>
          <a:off x="125130" y="4113824"/>
          <a:ext cx="39214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&gt;=1;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min_jump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0FDA61-38B7-D6F8-8BB9-3E8A1C2FF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5857"/>
              </p:ext>
            </p:extLst>
          </p:nvPr>
        </p:nvGraphicFramePr>
        <p:xfrm>
          <a:off x="4149480" y="2269339"/>
          <a:ext cx="2624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jump(n,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jump[0]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j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&amp;&amp; jump[j] != INF){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min(jump[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jump[j] + 1);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jump[n-1];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4A24E-94AB-228C-C13B-7B128B35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0177"/>
              </p:ext>
            </p:extLst>
          </p:nvPr>
        </p:nvGraphicFramePr>
        <p:xfrm>
          <a:off x="6918800" y="2269339"/>
          <a:ext cx="262286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MinJumpToEnd_Greedy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&gt;= n-1)// if first element guarantees 1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0)// can't jump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jump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possible jump distance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n-1)// end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&gt;= n-1-i)// can reach end point from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jump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if(step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jump++;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step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max_reach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0413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DDDF-B0F5-0022-0E31-A0852630E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24476-A3E3-DD6F-40FD-6B86AA00A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11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Substring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문자열이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공통 부분의 문자열 길이를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suffix(s1, s2, m-1, n-1) + 1 [s1[m-1] ==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suffix(s1, s2, m, n) = 0 [s1[m-1] != s2[n-1]]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max(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3C9C97-F984-7153-3A2A-3AA1C259B5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FCF7CC-A1BD-08F8-DDBF-D9D7A3346DA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EF5CC15-C2F5-E784-030D-968CF27CC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04F2-EA7A-0E3B-2A72-7FE280C8BF8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0BDD-324C-718A-B3A7-DA4AFB040AD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Substring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6118E2-317C-1A1B-B427-A64274577A6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35946A-F791-1092-7CCB-707785DBB85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A4855FD-FBB0-8701-40F0-1683D7A2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22C320-A80D-530F-6446-9E2F3BA64E4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207F5E-4578-3B75-86EE-A937DECC45B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FCEFBF-2882-1FB9-6D4D-9CFCA16C0F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9E0FB4-E63B-93A8-F200-2C0A1C77BA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913AE7-EA8D-8847-4722-E00FF31D1D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3EE590-8BA6-AD38-5360-A699BB0DC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19934"/>
              </p:ext>
            </p:extLst>
          </p:nvPr>
        </p:nvGraphicFramePr>
        <p:xfrm>
          <a:off x="125130" y="2269339"/>
          <a:ext cx="348011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[1-cur_r][j-1]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5883D-0655-2361-AF7E-CE493D62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8101"/>
              </p:ext>
            </p:extLst>
          </p:nvPr>
        </p:nvGraphicFramePr>
        <p:xfrm>
          <a:off x="3864327" y="2269339"/>
          <a:ext cx="353091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LongestCommonSubstring_OptimalSpace2(string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3EF9-36EA-28A2-EBAF-2EDD1375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1110"/>
              </p:ext>
            </p:extLst>
          </p:nvPr>
        </p:nvGraphicFramePr>
        <p:xfrm>
          <a:off x="7757830" y="2269339"/>
          <a:ext cx="301815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suffix[m+1][n+1];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 || j==0)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suffix[i-1][j-1]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max(result,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suffix[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E73F91-01AD-3713-206B-A12E1EE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05251"/>
              </p:ext>
            </p:extLst>
          </p:nvPr>
        </p:nvGraphicFramePr>
        <p:xfrm>
          <a:off x="125130" y="5011680"/>
          <a:ext cx="62201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n, int count){// O(2^max(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m,n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 || 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if(s1[m-1] == s2[n-1])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n-1, count+1);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count = max(count,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m, n-1, 0),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LongestCommonSubstring_Recursion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m-1, n, 0)));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595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C9B1A0-2F75-8C13-1110-DF1F15BB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9580"/>
              </p:ext>
            </p:extLst>
          </p:nvPr>
        </p:nvGraphicFramePr>
        <p:xfrm>
          <a:off x="125130" y="868118"/>
          <a:ext cx="737901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90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Reach the n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Stair Using Step 1, 2 or 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계단을 올라가고 있을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계단씩 올라갈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아이가 계단을 올라가는 방법의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count(n-1) + count(n-2) + count(n-3)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[DP], O(log n) [Matrix Exponentiation]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Matrix Exponentiation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문제를 낮은 시간 복잡도에서 해결하는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-K x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함수 벡터를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승과 함수 벡터를 곱해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 x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벡터를 만듦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결과 벡터의 첫 번째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(F(n-1))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주어진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대한 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변환 행렬의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승을 찾는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=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의존하는 항의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재발 관계로부터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F(n-1), F(n-2)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의존한다고 말할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k=3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1D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벡터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E948CB2-0785-B9B6-287B-EB924281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356" y="4021491"/>
            <a:ext cx="4713961" cy="383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282B21-0C2D-BA7B-CC1A-9EE1C6D7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4405434"/>
            <a:ext cx="3851291" cy="1097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01303A-665C-C196-0073-354A0352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90" y="5503053"/>
            <a:ext cx="3851291" cy="9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BB38-6AEC-45C6-622D-4BCA499B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FD0D76-2076-8A4F-2C0E-D3DB9587A8A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C5DC-4C82-9C96-6F04-B53A97CD3EC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FB03F-96E7-479E-E5DE-2F7974A15C1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0A1082-DF9B-C866-D53D-E4057949424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4C049-E53C-795E-2162-C4D03765C05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Reach n-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 using Step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0C1CF-6124-7FD4-92FA-EF02AE953C4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4E117C-F7B7-EE1D-7116-08CD44D6F7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09B1668-60DE-8975-C50A-8DF6FF677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28A4E6-98AA-82C9-B6CD-52521BD801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E8DBF1-89F3-5D9C-F964-37E6EB4A19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9DC640-7001-7ED3-3805-DE855D47F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4A826C-7579-6EC9-CC35-8A84526A329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F4106B-9819-2D21-F49B-6CB1B1434E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48295-629F-19A9-7946-98BDA4C0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15688"/>
              </p:ext>
            </p:extLst>
          </p:nvPr>
        </p:nvGraphicFramePr>
        <p:xfrm>
          <a:off x="128961" y="906258"/>
          <a:ext cx="582168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6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8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O(3^n)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A2C8B5-C937-0F43-6208-758F472DF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6072"/>
              </p:ext>
            </p:extLst>
          </p:nvPr>
        </p:nvGraphicFramePr>
        <p:xfrm>
          <a:off x="122182" y="2182269"/>
          <a:ext cx="243713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37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result[i-1] + result[i-2] + result[i-3];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D94B3A-F73E-3D27-BD2C-823E3623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7152"/>
              </p:ext>
            </p:extLst>
          </p:nvPr>
        </p:nvGraphicFramePr>
        <p:xfrm>
          <a:off x="6709139" y="906258"/>
          <a:ext cx="4375468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Mult(const vector&lt;vector&lt;int&gt;&gt;&amp; a, const vector&lt;vector&lt;int&gt;&gt;&amp;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c(k+1,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z=1; z&lt;=k; z++)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c[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][z] * b[z][j];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Power(const vector&lt;vector&lt;int&gt;&gt;&amp; matrix, 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matrix;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Mult(matrix, Power(matrix, n-1, k),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x = Power(matrix, n&gt;&gt;1,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Mult(x, x,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WaysToReachStairEnd_MatrixExponentiation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f1[k+1] = {};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f1[2]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f1[3]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matrix(k+1, vector&lt;int&gt;(k+1));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== 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matrix[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matrix = Power(matrix, 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matrix[1][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f1[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C9F58-54C9-88AF-A446-01E0DB93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51652"/>
              </p:ext>
            </p:extLst>
          </p:nvPr>
        </p:nvGraphicFramePr>
        <p:xfrm>
          <a:off x="2773812" y="2182269"/>
          <a:ext cx="22577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WaysToReachStairEnd_FourVar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1, b = 2,  c = 4, 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 = c + b +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9853A1-FB95-BF0F-E5DB-2AC1A2A5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06812"/>
              </p:ext>
            </p:extLst>
          </p:nvPr>
        </p:nvGraphicFramePr>
        <p:xfrm>
          <a:off x="128961" y="4216131"/>
          <a:ext cx="64789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64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WaysToReachStairEnd_DPmemo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17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9492-68F3-6A2F-5F35-BF163C58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AA0B71-71CC-CC2B-8FA1-924F51C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7162"/>
              </p:ext>
            </p:extLst>
          </p:nvPr>
        </p:nvGraphicFramePr>
        <p:xfrm>
          <a:off x="125130" y="868118"/>
          <a:ext cx="4600893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Unique Paths in Matrix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(m-1, n-1)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아래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0F876E-AB3F-5723-C277-C5005E10E0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543EF-4C67-E8EE-43D3-5C552A0550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39C3F33-1764-B5D6-E1B6-12602B93BAE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95002F-70DD-9ED1-416F-68C01DD228C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B87C-9879-29A6-D6CF-AF0C2508932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Unique Paths in Matrix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36ED9D-76DA-2924-C343-4B03870F0AE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57A0A04-8E8E-E572-3BCE-702DA0D586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A6AC90-380C-7901-3764-09135679F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0C9A5F-0225-8E07-ADA1-A59F757BAFC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F4AC9D-D86A-1073-2394-33B849883DB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8813F7-F615-13A0-1F3D-4C20D4F5B6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16BF6B-0EC2-8E2C-3E31-560994B3CEA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A9EEB1-BF5D-7564-65B9-9C2A0415939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CE6C48-1C2B-D3CE-63B9-AB0ED9E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5240"/>
              </p:ext>
            </p:extLst>
          </p:nvPr>
        </p:nvGraphicFramePr>
        <p:xfrm>
          <a:off x="125130" y="1828028"/>
          <a:ext cx="38722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04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36DA34-4C85-6361-19AC-17580171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81142"/>
              </p:ext>
            </p:extLst>
          </p:nvPr>
        </p:nvGraphicFramePr>
        <p:xfrm>
          <a:off x="125130" y="2742604"/>
          <a:ext cx="44929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0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1 || 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(m-1,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03F7D-ADEF-A604-68BB-04919B98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32156"/>
              </p:ext>
            </p:extLst>
          </p:nvPr>
        </p:nvGraphicFramePr>
        <p:xfrm>
          <a:off x="2733577" y="3884514"/>
          <a:ext cx="24149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40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62FF71-587E-0B21-DADC-2DAA4558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7751"/>
              </p:ext>
            </p:extLst>
          </p:nvPr>
        </p:nvGraphicFramePr>
        <p:xfrm>
          <a:off x="125130" y="3876125"/>
          <a:ext cx="25371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79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1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694548-584C-F9DA-C0EB-2F2E4EBD9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4700"/>
              </p:ext>
            </p:extLst>
          </p:nvPr>
        </p:nvGraphicFramePr>
        <p:xfrm>
          <a:off x="109440" y="5444755"/>
          <a:ext cx="300704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6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CountUniquePath_Combinatorics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m, int n){// O(max(m,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path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&lt;(m+n-1);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 /= (i-n+1);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95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CE9-30CF-80EA-B9AF-297051C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852138-4B18-DFB0-F781-45ACEB25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80271"/>
              </p:ext>
            </p:extLst>
          </p:nvPr>
        </p:nvGraphicFramePr>
        <p:xfrm>
          <a:off x="125130" y="868118"/>
          <a:ext cx="4947476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747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 Paths in a Grid with Obstacles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x n 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(1,1)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(m, 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도달하는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이동은 오른쪽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아래로만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m*n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O(m*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A1390C-88DB-F42F-0A30-DEDC718E970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F67A6-4821-30B7-AA10-E01D079318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C3A529-176D-E0E2-F072-95DF4D42D73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4AF53-660A-4C6A-BC6F-A9890389CC5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6FB37-BCC6-8EF2-3701-85F95379B40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Unique Paths in a Grid with Obstacles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4A8E8A-6E87-E0BB-691D-AC58C3DE714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3FED58-0E5B-7B84-8932-8903BD5D6A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B97DB8-5AA7-2E79-96B7-79D0C638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816F71-4EF5-BC58-7375-B88FBC2DC8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4E171D-5C83-F102-C7C5-7744AB70EF9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A9A6FB-C836-983C-6EFB-EB1C1426D7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694268-E32F-0AB9-6E22-434F6383BFF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5334257-8E3B-2B9E-E0A7-FE6BA7043E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E255BF-8956-D03E-A187-3AED4954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357192"/>
              </p:ext>
            </p:extLst>
          </p:nvPr>
        </p:nvGraphicFramePr>
        <p:xfrm>
          <a:off x="125130" y="1872503"/>
          <a:ext cx="482473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O(2^(m*n))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F568E4-E1D3-5EBA-1662-3F5CB90A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9858"/>
              </p:ext>
            </p:extLst>
          </p:nvPr>
        </p:nvGraphicFramePr>
        <p:xfrm>
          <a:off x="5072606" y="1872503"/>
          <a:ext cx="57677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vector&lt;vector&lt;int&gt;&gt;&amp; path,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 || j == c)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r-1 &amp;&amp; j == c-1)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i+1, j)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path,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BE30B1-91E5-1DAA-F27C-EF299850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0610"/>
              </p:ext>
            </p:extLst>
          </p:nvPr>
        </p:nvGraphicFramePr>
        <p:xfrm>
          <a:off x="125130" y="3643583"/>
          <a:ext cx="35420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(r, vector&lt;int&gt;(c,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052804-9E65-7250-FE1B-166E01B99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8761"/>
              </p:ext>
            </p:extLst>
          </p:nvPr>
        </p:nvGraphicFramePr>
        <p:xfrm>
          <a:off x="3808485" y="3646312"/>
          <a:ext cx="391350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UniquePathWithObstacle_DPOptimalSpace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grid[0].size();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if(grid[0][0])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grid[0][0]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grid[i-1][0];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grid[0][i-1];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grid[i-1][j] +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grid[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grid[r-1][c-1];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146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3B6B-7D8C-4EAB-8F22-90D1948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6E889-ED6E-FBCC-B388-EF758F8F7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6257"/>
              </p:ext>
            </p:extLst>
          </p:nvPr>
        </p:nvGraphicFramePr>
        <p:xfrm>
          <a:off x="125130" y="868118"/>
          <a:ext cx="7856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37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0/1 Knapsack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 * cap)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BB83D2-BBC0-09C2-B034-4AE5D4AC59A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DC2EE-37A9-A9DD-E6C4-74B17FCAC1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895E922-0BB9-F3EB-F1C2-B51CC4A177F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334CB5-AA14-DDAD-B4C5-EB9AC484453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BA4CC-BDD8-2F2F-5A33-2400CDBF68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0/1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0CDE70-3D85-CFAA-1AB7-7757D5AD8D2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6ACD9B-48BC-C558-8F7F-1585F2FD12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141171C-CA04-CCFD-A8A1-7ED2B49A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AF3FF0A-CE53-DC1D-4B78-79FC1A0BCE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B308A0-74AD-593B-12AC-2C4B94F2AFC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C6C73B-10B4-28E9-48C7-52FC750DE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80CE73-F98E-6850-2B49-95B323C4CC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727462-1191-BA3D-5958-FA079B6E2D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EF38C6-0397-3D3A-B565-FD2B4239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25473"/>
              </p:ext>
            </p:extLst>
          </p:nvPr>
        </p:nvGraphicFramePr>
        <p:xfrm>
          <a:off x="125130" y="1976752"/>
          <a:ext cx="58407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1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cap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if(weight[n-1] &gt;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max(profit[n-1]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(cap-weight[n-1], weight, profit, n-1),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B0714E-BFDB-0756-7156-C63813F74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5890"/>
              </p:ext>
            </p:extLst>
          </p:nvPr>
        </p:nvGraphicFramePr>
        <p:xfrm>
          <a:off x="125130" y="3115866"/>
          <a:ext cx="65170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70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91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&gt;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62606E-CEA1-4AC9-F6B1-5A74EF8DA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74170"/>
              </p:ext>
            </p:extLst>
          </p:nvPr>
        </p:nvGraphicFramePr>
        <p:xfrm>
          <a:off x="6764965" y="5530203"/>
          <a:ext cx="39992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03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j=cap; j&gt;=0;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[j-weight[i-1]]+profit[i-1]);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0C3E75-CEBD-3D8E-62CF-218974333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6841"/>
              </p:ext>
            </p:extLst>
          </p:nvPr>
        </p:nvGraphicFramePr>
        <p:xfrm>
          <a:off x="6764965" y="1976752"/>
          <a:ext cx="417544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Knapsack_DPtable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O(n *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vector&lt;int&gt;(cap+1,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if(weight[i-1] &lt;=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max(profit[i-1]+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[i-1][j-weight[i-1]],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 &amp;&amp; result &gt;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-= profit[i-1];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weight[i-1];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B7CAB7-F93B-F490-A401-E3B86116DF16}"/>
              </a:ext>
            </a:extLst>
          </p:cNvPr>
          <p:cNvSpPr txBox="1"/>
          <p:nvPr/>
        </p:nvSpPr>
        <p:spPr>
          <a:xfrm>
            <a:off x="9069380" y="4162033"/>
            <a:ext cx="94155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출력 부분</a:t>
            </a:r>
            <a:endParaRPr lang="ko-KR" altLang="en-US" dirty="0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A3B2AAC-BC58-9F96-06CE-0C648F5AED19}"/>
              </a:ext>
            </a:extLst>
          </p:cNvPr>
          <p:cNvSpPr/>
          <p:nvPr/>
        </p:nvSpPr>
        <p:spPr>
          <a:xfrm>
            <a:off x="8764580" y="3551722"/>
            <a:ext cx="302418" cy="1405289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2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DB58-48C9-0591-4BC3-F4E0AF8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D44FB8-8E89-4157-7431-51EB44FA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32188"/>
              </p:ext>
            </p:extLst>
          </p:nvPr>
        </p:nvGraphicFramePr>
        <p:xfrm>
          <a:off x="125130" y="868118"/>
          <a:ext cx="123050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5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69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Unbounded Knapsack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요소와 요소의 가중치와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가방이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최대가 되도록 요소를 가방에 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가방에 넣는 것이 아니라 여러 번 넣을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[Recursion, 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7887E4-F310-2624-7024-3BEE289034F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B1C599-FD78-B5B1-F34D-EBE3BD4F86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414BAC-1412-2A0B-EBFD-CE7F6653575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6D2F9D-42C2-EFEA-6EA1-59437A1050C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9110-9A42-E035-BA75-192F4860CE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Unbounded Knapsack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E568B-CA7B-8921-CE3B-BBBDE45724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37C1588-FCFD-EA4D-4EDE-9ED0259E60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8956F73-E70D-CEEB-D58C-8A896032E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D9A8FE-4ACA-87C1-6BDF-8D1561D3A2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97B8D5-6842-6854-83DD-6103A21F09D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D3207F0-0422-164D-5262-AE20A50CA7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F419C8-75CD-D378-4138-B1DCA90EB75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7FA8D8-177E-14B2-D4E3-BCD93A78C6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76D02-A35D-0C70-1919-C7D6B004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67062"/>
              </p:ext>
            </p:extLst>
          </p:nvPr>
        </p:nvGraphicFramePr>
        <p:xfrm>
          <a:off x="125130" y="1702511"/>
          <a:ext cx="47564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60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986909-9349-246C-D2DB-0FB4AAAF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018"/>
              </p:ext>
            </p:extLst>
          </p:nvPr>
        </p:nvGraphicFramePr>
        <p:xfrm>
          <a:off x="125130" y="3107106"/>
          <a:ext cx="5904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94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cap/weight[0]*profit[0];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(cap, weight, profit,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take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if(weight[n] &lt;= cap)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take = profit[n]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(cap-weight[n], weight, profit,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[n][cap] = max(take,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notTake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9E0D42-A519-0E80-7922-5AC3939C6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14203"/>
              </p:ext>
            </p:extLst>
          </p:nvPr>
        </p:nvGraphicFramePr>
        <p:xfrm>
          <a:off x="125130" y="4725061"/>
          <a:ext cx="50453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10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UnboundedKnapsack_DPOptimalSpace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cap, vector&lt;int&gt;&amp; weight, vector&lt;int&gt;&amp; profit, int n){// O(cap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(cap+1,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&lt;=cap;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if(weight[j]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-weight[j]]+profit[j]);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20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9898-891C-29AA-A738-0BCE812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D5718B-C3A7-20CD-7BD5-ECA3BFD2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88848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Egg Dropping Puzzle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n=2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계란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K=36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층의 건물을 포함하는 퍼즐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층 건물에서 계란을 떨어뜨려도 안전한 층과 착륙 시 계란이 깨지는 원인이 되는 층을 알고자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살아남은 계란은 재사용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깨진 계란은 버림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떨어뜨려 깨지면 높은 층에서도 떨어뜨리면 달걀은 깨짐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계란이 낙하에서 살아남으면 더 낮은 층에서의 낙하는 살음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낙하에 의한 영향은 모든 계란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문제는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임계층이 아닌 </a:t>
                      </a:r>
                      <a:r>
                        <a:rPr lang="ko-KR" altLang="en-US" sz="1200" b="1" u="sng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시행 횟수를 최소화하기 위해 </a:t>
                      </a:r>
                      <a:r>
                        <a:rPr lang="ko-KR" altLang="en-US" sz="1200" b="1" u="sng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계란을 떨어뜨려야 하는 층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* k), O(n log k)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9CC0D9-97D9-73E8-2A79-ABA9875537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28E6B7-1671-9EEC-CBB5-C94956545C7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350CE6-51EB-A753-1ED7-58801130C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013C4A-2D03-7827-C7E7-FC33147548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BD8E-9BC1-DC2F-6F92-F815D6F8795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Egg Dropping Puzzle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D5E94-E021-96B2-37EA-2EA9015A87D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4ACD8ED-9623-AA0B-C94E-5B4C2B0F0A5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BFC123-F260-79D7-3FCA-1773E1CB1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8D32796-6077-DE6B-32C2-9E637105CE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7BA1DA-FDF4-3EA2-489B-2C2B461D1D9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6021DF-2C0A-E4A0-8976-36BBF1EFC5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BCC3AF-635D-DD6D-E8BC-08A7D61B5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9981B7-5DF3-C434-ADA9-0F4C943F58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B96A48-6B6C-49AE-92D5-BEECC59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14851"/>
              </p:ext>
            </p:extLst>
          </p:nvPr>
        </p:nvGraphicFramePr>
        <p:xfrm>
          <a:off x="3684745" y="2700349"/>
          <a:ext cx="287528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INT_MAX));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j=2; j&lt;=k;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x=1; x&lt;=j; 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= 1 +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[i-1][x-1],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D414F5-B2D1-218B-B670-B2B46DCF3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02414"/>
              </p:ext>
            </p:extLst>
          </p:nvPr>
        </p:nvGraphicFramePr>
        <p:xfrm>
          <a:off x="6663335" y="2700349"/>
          <a:ext cx="37420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67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k^2)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398CF6-55A2-C3F7-F829-A0071B74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8741"/>
              </p:ext>
            </p:extLst>
          </p:nvPr>
        </p:nvGraphicFramePr>
        <p:xfrm>
          <a:off x="125130" y="5294545"/>
          <a:ext cx="25307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48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0;// num of move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 &lt;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[m-1][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CE6789-BB97-8794-94FD-021C26AE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87"/>
              </p:ext>
            </p:extLst>
          </p:nvPr>
        </p:nvGraphicFramePr>
        <p:xfrm>
          <a:off x="2774032" y="5294545"/>
          <a:ext cx="2632393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17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log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&lt; k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j=n; j&gt;0;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130F3D-B92D-9A5F-9D51-68E1B620A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61897"/>
              </p:ext>
            </p:extLst>
          </p:nvPr>
        </p:nvGraphicFramePr>
        <p:xfrm>
          <a:off x="125130" y="2700349"/>
          <a:ext cx="345630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66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== 1 || k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i-1),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EggDrop_Recursion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k-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95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BF18E-06DD-B3E1-B5C8-6D4D1334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290"/>
              </p:ext>
            </p:extLst>
          </p:nvPr>
        </p:nvGraphicFramePr>
        <p:xfrm>
          <a:off x="125130" y="868118"/>
          <a:ext cx="119669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Word Break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문자열과 단어 사전이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문자열을 공백으로 구분된 단어 사전 시퀀스로 분할할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Hashmap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 * s) [DP optimal, s: length of longest word in dictionary, n: length of input string], O(s * n)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C3C742-B252-9CB5-D1E5-F2DA0523B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4177"/>
              </p:ext>
            </p:extLst>
          </p:nvPr>
        </p:nvGraphicFramePr>
        <p:xfrm>
          <a:off x="125130" y="1864357"/>
          <a:ext cx="46262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8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17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vector&lt;string&gt;&amp;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prefix)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A86C79-D8FC-1AEE-B1F9-56995A18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3951"/>
              </p:ext>
            </p:extLst>
          </p:nvPr>
        </p:nvGraphicFramePr>
        <p:xfrm>
          <a:off x="142816" y="3417572"/>
          <a:ext cx="469455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WordBreak_RecursionSuffixPrefix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DFB4DD3-78FE-4238-E73C-BF6ADEBC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13704"/>
              </p:ext>
            </p:extLst>
          </p:nvPr>
        </p:nvGraphicFramePr>
        <p:xfrm>
          <a:off x="5250840" y="1864357"/>
          <a:ext cx="33356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6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str){// O(n^3)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false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if(j==size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534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FF90-42BB-724C-FD7B-A9271A5A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5FE086-5A6B-6CFC-7632-58F7B704C1F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5AD7B-0058-ECFC-ACC8-2E5BA61195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692403-C418-293F-FAB6-54A87C19985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917A27-268E-2FC6-6241-C7AAB614A84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E29E-30A1-8530-6E3C-7CCAD03B8BE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Word Break Problem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668F6-6E39-3B10-EE71-E5337AAA8BA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18525D-1F42-C1CD-D627-45A3A09EE5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3F431DC-C9E0-FCEE-9C4E-BD8277CB53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93CE5A3-7415-9C15-CB32-FA39C3BBF4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150E5A-CA7F-2D07-5F9C-EACAB8DEB0E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AA2E95-C274-42ED-7995-9F5D89E03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2EFCD6C-D13D-E579-4AD4-5567BD7A55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4D277F-A88B-2D68-C535-2730E323BA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8FB863-9EA5-F5DE-8818-B578F9FD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5388"/>
              </p:ext>
            </p:extLst>
          </p:nvPr>
        </p:nvGraphicFramePr>
        <p:xfrm>
          <a:off x="126980" y="868118"/>
          <a:ext cx="42532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O(n^2) [n&gt;s] or O(n*s) [s&gt;n], [s =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 =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j=size_m-1;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string sub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i-matched_idx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matched_idx.push_back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B4CF2E-166F-716B-D73F-50228FD5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0089"/>
              </p:ext>
            </p:extLst>
          </p:nvPr>
        </p:nvGraphicFramePr>
        <p:xfrm>
          <a:off x="126980" y="5217219"/>
          <a:ext cx="41659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&lt;string, 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const string&amp; str){//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+=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WordBreak_HashMap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55EF44E-D145-1530-8C19-728BBA99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03333"/>
              </p:ext>
            </p:extLst>
          </p:nvPr>
        </p:nvGraphicFramePr>
        <p:xfrm>
          <a:off x="4477898" y="868118"/>
          <a:ext cx="390398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child[ALPHABET];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node-&gt;child[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node-&gt;child[word]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node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word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if(!node-&gt;child[word])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node = node-&gt;child[word];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node != NULL &amp;&amp; node-&gt;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// O(m * n) [m: length of longest word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n: length of input string]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root))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4D91589-F485-C3EA-ADC1-81F7823A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33965"/>
              </p:ext>
            </p:extLst>
          </p:nvPr>
        </p:nvGraphicFramePr>
        <p:xfrm>
          <a:off x="8479567" y="868118"/>
          <a:ext cx="36769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"mobile",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"sung", "man", "mango",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icecream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"and", "go",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"like", "ice", "cream",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"love"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].compare(str)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n, string result){//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prefix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CheckWordInDictionary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(prefix)){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prefix;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WordBreak_Print_Backtracking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i,n-i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result + prefix + " 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563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5BEF-89EE-97DC-C08A-4724FE52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3B6F1B-1F9F-1544-A75F-2AC5E20F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5473"/>
              </p:ext>
            </p:extLst>
          </p:nvPr>
        </p:nvGraphicFramePr>
        <p:xfrm>
          <a:off x="125130" y="868118"/>
          <a:ext cx="733836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정점들의 부분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양 끝점 중 하나 이상이 포함되어야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vertex cover: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크기가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undirected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정점 커버는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u/v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정점 커버에 있는 정점의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size 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것이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하위 트리에 대한 정점 커버 크기 계산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미포함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자식은 모두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cover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[DP, n: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78A76C-AC85-4554-0FE9-7A7AB946174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0B0E3-8CEF-847C-5026-B81DC14088F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DE16A-5025-7EC5-5BCE-CF54874BB08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D444FFA-C1B3-0CDD-482E-1C610132B13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067D-FB06-D340-5283-88B0BC0EE44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Vertex Cover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E9C7F-95F8-83AA-C58D-4D7B607C46D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65DC04-F2C5-C3DF-3F90-C7DC299C81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ACB405-0B27-01E5-5861-07800F68F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DD723B-2AB9-D749-DBA0-B127FC0207A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B74B81-2B3E-7DB0-C9C5-E6B9AE45E96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C1FC-3C06-0AE6-778C-85581B2B7B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A502B9-6D35-3B69-D523-508D95DF270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71C3AB-A011-AB80-7BD2-7479E0BE26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4B614-45A2-FAFD-99D2-4351A55C3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1498"/>
              </p:ext>
            </p:extLst>
          </p:nvPr>
        </p:nvGraphicFramePr>
        <p:xfrm>
          <a:off x="125130" y="3695505"/>
          <a:ext cx="58534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3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37BA77-A476-AB1B-5FDF-38E4047A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74275"/>
              </p:ext>
            </p:extLst>
          </p:nvPr>
        </p:nvGraphicFramePr>
        <p:xfrm>
          <a:off x="6217637" y="3713716"/>
          <a:ext cx="568833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data){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root-&gt;right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excluded +=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(root-&gt;right-&gt;left)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VertexCoverBinaryTree_DPtable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(root-&gt;right-&gt;right);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min(included,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978DFD-1B57-70A6-58F0-4D0C0383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32611"/>
              </p:ext>
            </p:extLst>
          </p:nvPr>
        </p:nvGraphicFramePr>
        <p:xfrm>
          <a:off x="7566397" y="862552"/>
          <a:ext cx="302609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adj[x].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adj[y].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child,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child :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 != par){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+=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[child][0]);//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VertexCoverNormalTree_DPtable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adj[],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(0);// Excluded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(1);// Included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(adj,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[1][0],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[1][1])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4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862-67DA-9D4F-797F-C7D8ECA1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BE1D50-03CD-A74E-665B-B2C1BED6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98648"/>
              </p:ext>
            </p:extLst>
          </p:nvPr>
        </p:nvGraphicFramePr>
        <p:xfrm>
          <a:off x="125130" y="868118"/>
          <a:ext cx="9203055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3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Tile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안정된 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타일로 구성된 탑으로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타일이 작은 타일 위에 놓이지 않는 방식으로 수직으로 쌓임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2, 3, ...,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타일은 무수히 많고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크기의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타일을 사용하여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서로 다른 안정적인 타워의 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625AA0-6B5C-3953-EB32-7BB94A53B9A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A08A8-254B-3DDA-35F5-6CC2DA0A61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BAA678-E333-84CB-E622-787A91F8FF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95EF-9E53-A873-61CE-258B9EAE80B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6E47-42DF-3EE4-E662-6E169DD9E94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Tile Stacking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7286A-7299-A35C-26DC-84A75D6AFFB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16C3F5-CFA9-A1F5-8A5E-C0FE03F9D4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DC08C08-F200-E74F-9EE3-BD1DAFFF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1A2826-8105-35AB-E2B7-6D6C5BC4D3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50F89-9F30-6EF0-BA85-3C8B8C0D5D4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0054F-6AA1-9B5E-FCD8-210A8C86AD0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0B8B2E-54CF-896C-C9F6-4B8D53A9CE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28FFED-A019-E112-770C-1C7A652128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D767A1-3B54-E943-F5ED-9B6E8998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0313"/>
              </p:ext>
            </p:extLst>
          </p:nvPr>
        </p:nvGraphicFramePr>
        <p:xfrm>
          <a:off x="125130" y="1918745"/>
          <a:ext cx="340550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m, int k){//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height, m: species of tile, k: max number of tile that we can 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i: kind of tile, j: height,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number of stacking method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==&gt; sum of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sum(m+1,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 tile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++)//not stacking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sum[i-1][j];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-= sum[i-1][j-k-1];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][j-1];// 1+dp[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][1~n]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3, m = 3,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TileStacking_DPtable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m,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647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409B-0EC1-41F6-3DCD-A6E76E53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E6A839-E8B4-9C36-1392-8C22A2DF7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99045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Box Stacking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종류의 직사각형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상자 집합이 제공될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상자는 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w(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쌓여질 상자의 바닥 넓이는 아래쪽 직사각형의 윗면 넓이보다 커야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 종류의 상자 쌓기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Longest Increasing Subsequence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변형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h, w, 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직사각형이 만들어짐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7D01EC-D423-EF59-0445-BE81A5EE9BF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4EB742-8FB5-6663-D68A-5072B631D61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5DC4D3E-DA3A-A728-31F0-14F99773D00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76EC323-4ABC-81C5-E0AF-0FD80892DEA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52C6-5E9D-3F9B-C272-9B6FD2F9E8F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Box Stacking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861BC-0CF2-9119-BFDC-46926AD5953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F2E753-66C5-F3FE-F5FB-3EBDFA3D224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8A50336-F47B-4864-C7F8-E0D62FCED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33620-A7C0-AF2C-710E-5BA5D5CBF6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97223-1F9A-3A48-5194-D92DCA4081E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2A5FAF-232B-0CC8-03CA-9CE825AA5F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F54EFE9-E70F-7CB1-A6EA-C9540D0DCCE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690EAC-7B2C-F87B-48CB-DD71B375DC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6B8803-5499-E1CC-CCC6-BD4A05F6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77463"/>
              </p:ext>
            </p:extLst>
          </p:nvPr>
        </p:nvGraphicFramePr>
        <p:xfrm>
          <a:off x="125130" y="2334589"/>
          <a:ext cx="4567555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7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void* a, const void*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(*(Box *)b).d * (*(Box *)b).w - (*(Box *)a).d * (*(Box *)a).w;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[3*n];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= 3 *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Dec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[n];//store only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copy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i: top box's index(check if cur box can be put over bigger box)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j: bigger size box's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[j].w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[j].d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].h;// if cur box place on top of bigger box, update max height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E9EC20-6381-F28D-565E-C161979C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20979"/>
              </p:ext>
            </p:extLst>
          </p:nvPr>
        </p:nvGraphicFramePr>
        <p:xfrm>
          <a:off x="4917468" y="2334589"/>
          <a:ext cx="479933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Box{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h, w,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(vector&lt;Box&gt;&amp; boxes, int bottom,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if(bottom == -1 ||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 &lt; boxes[bottom].d &amp;&amp; 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 &lt; boxes[bottom].w)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)+boxes[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BoxStacking_DPmemo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height, vector&lt;int&gt;&amp; width, vector&lt;int&gt;&amp; length, int n){//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vector&lt;Box&gt; boxes;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(3*n+1,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length[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box.w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min(height[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width[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[](Box b1, Box b2){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(b1.d * b1.w) &lt; (b2.d * b2.w);//Ascending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FindMaxHeight_BoxStacking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(boxes,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boxes.size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55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8A37-0AC4-AA41-C346-CBFD63CD9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97F02C-4EAF-0CB5-024F-A862AB906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4166"/>
              </p:ext>
            </p:extLst>
          </p:nvPr>
        </p:nvGraphicFramePr>
        <p:xfrm>
          <a:off x="125130" y="868118"/>
          <a:ext cx="73964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집합을 두 부분 집합의 요소의 합이 동일하도록 두 부분 집합으로 분할할 수 있는지 여부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홀수이면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두 부분집합으로 분할 불가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모든 요소를 더한 값이 짝수이면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부분 집합의 요소의 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sum/2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만족하는지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O(sum * 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CD7F04-0829-D888-91FE-28EFFB32FB6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0D119-4E0E-3E1C-3CAC-7E611575932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02EDD3-0483-8719-C944-62A51C316C3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93BBC0-D08B-FA91-6BA5-BB5B4476C4F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4DD5-48C4-A943-A6AA-51B26CB1121E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CDE3B-B1EF-D750-3447-DF4C8CC1D4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E8AF843-BAEE-9CB3-E1B9-431BEDF80D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F1E712-AFB7-D187-F5D6-47292A6A7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00CA27-E759-1AA1-0E45-C2D280F3A2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CE987A-F14B-D9F4-91BD-D9CE14ACF81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D111A4-A4C5-411C-5AAE-3CCB72B3C92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08D55C-BA43-E5B9-C958-5D02D409853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1992AA1-32AA-EA60-48A8-4F5F20A7D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E61EFA-1E31-18F8-99E7-EAEF42A23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99305"/>
              </p:ext>
            </p:extLst>
          </p:nvPr>
        </p:nvGraphicFramePr>
        <p:xfrm>
          <a:off x="125130" y="2151709"/>
          <a:ext cx="500570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AB7E08-3453-D1B9-1A31-B80911FB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60631"/>
              </p:ext>
            </p:extLst>
          </p:nvPr>
        </p:nvGraphicFramePr>
        <p:xfrm>
          <a:off x="5233742" y="2151709"/>
          <a:ext cx="588835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87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&amp;&amp; sum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 &gt; sum)// Ignore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IsEqualSumOfSubset_DPmemo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sum/2,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DD236C-2AC9-C5CC-2A23-4F9A21D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8181"/>
              </p:ext>
            </p:extLst>
          </p:nvPr>
        </p:nvGraphicFramePr>
        <p:xfrm>
          <a:off x="125130" y="4434840"/>
          <a:ext cx="3113405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((sum/2)+1, vector&lt;bool&gt;(n+1,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sum&gt;&gt;1;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!= 0 &amp;&amp; n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&lt;=sum&gt;&gt;1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B098D7-3E63-7F7F-DDBC-21282FCB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2202"/>
              </p:ext>
            </p:extLst>
          </p:nvPr>
        </p:nvGraphicFramePr>
        <p:xfrm>
          <a:off x="3465698" y="4808220"/>
          <a:ext cx="28006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FindPartition_DPOptimalSpace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((sum&gt;&gt;1)+1,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j=(sum&gt;&gt;1); j&gt;=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true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[sum&gt;&gt;1];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3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4B8B-20F7-E31B-F507-62FC2998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29B227-34E3-025C-0C0C-534B3560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7675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Palindromic Subsequence(LPS)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가장 긴 회문 길이를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끝을 비교하면서 같으면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시작과 끝이 다르면 시작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+1/-1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하여 다시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F23C6-AA7F-749F-3687-19600A6AF6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1DD765-AFC2-3328-9409-9EE297C52E6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01A328-3988-C5E7-2F49-81ED4AD2C5C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C23DCB-9A88-0118-D961-78422AA868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D0CB-C3EA-1FC1-C948-5F5F6B87938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Palindromic Subsequence(LPS)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CCC8BA-E2C3-8A66-1EBB-69A8DEF3A93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ACF8A87-613C-A1C0-FDF3-87C6FFE9842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EB88ADB-F669-7472-EA49-40A89078A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2C00DB1-6F02-90E9-BEB7-21BF79AAD3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B2E810-337F-38ED-8A2E-336BA4D9D98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17CD4B-570D-264C-715D-E963550CAA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B06182-9DD3-C36E-4C49-B32F546659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247C4-DD66-0E28-4599-75F5C0EA23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7680C-CA5C-8038-C36D-C9353A4F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96079"/>
              </p:ext>
            </p:extLst>
          </p:nvPr>
        </p:nvGraphicFramePr>
        <p:xfrm>
          <a:off x="125130" y="2269339"/>
          <a:ext cx="55137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7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j)// one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 &amp;&amp; i+1 == j)//only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str[j])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j-1)+2;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i+1, j));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2ADEC-86D3-4E92-FE55-E163A9DC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48121"/>
              </p:ext>
            </p:extLst>
          </p:nvPr>
        </p:nvGraphicFramePr>
        <p:xfrm>
          <a:off x="125130" y="4004910"/>
          <a:ext cx="64439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i-1, j,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992FA-EF08-3793-1AE8-EF92706D3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1940"/>
              </p:ext>
            </p:extLst>
          </p:nvPr>
        </p:nvGraphicFramePr>
        <p:xfrm>
          <a:off x="6918949" y="2269339"/>
          <a:ext cx="3019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LongestPalindromicSubsequence_DPtable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reverse(s2.begin(), s2.end());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vector&lt;int&gt;(n+1,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64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64263"/>
              </p:ext>
            </p:extLst>
          </p:nvPr>
        </p:nvGraphicFramePr>
        <p:xfrm>
          <a:off x="125130" y="868119"/>
          <a:ext cx="50628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 Common Increasing Subsequence(LCS+LIS)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배열이 주어지면 가장 긴 공통 증가 수열의 길이를 찾고 인쇄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Force],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* m)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Longest Common Inc Subsequence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75937"/>
              </p:ext>
            </p:extLst>
          </p:nvPr>
        </p:nvGraphicFramePr>
        <p:xfrm>
          <a:off x="125130" y="1603071"/>
          <a:ext cx="568356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LongestCommonIncSubsequence_DP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arr1, vector&lt;int&gt;&amp; arr2){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arr1.size();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arr2.size();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n :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 &gt; m ? m :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shortlengt_arr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arr2[j] &amp;&amp; curlength+1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[j])// cur+1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==&gt; length of LCIS is not updated yet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if(arr1[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arr2[j]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because subsequence is increasing , certainly updated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value(&gt;0) is exist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longlength_arr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811770-B25E-E9EF-7E18-A98AB43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01754"/>
              </p:ext>
            </p:extLst>
          </p:nvPr>
        </p:nvGraphicFramePr>
        <p:xfrm>
          <a:off x="7037864" y="18255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B7166C-0720-3702-02C3-6663A7EFC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51935"/>
              </p:ext>
            </p:extLst>
          </p:nvPr>
        </p:nvGraphicFramePr>
        <p:xfrm>
          <a:off x="7037864" y="24463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E11038-1CA1-C012-8772-DCAC57F4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263"/>
              </p:ext>
            </p:extLst>
          </p:nvPr>
        </p:nvGraphicFramePr>
        <p:xfrm>
          <a:off x="9377864" y="244632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E5D63827-D1EF-DC67-A2AA-95BD17D3C742}"/>
              </a:ext>
            </a:extLst>
          </p:cNvPr>
          <p:cNvSpPr/>
          <p:nvPr/>
        </p:nvSpPr>
        <p:spPr>
          <a:xfrm>
            <a:off x="7143237" y="1931722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649CB6-DF0E-58B4-21FA-81CB10923B63}"/>
              </a:ext>
            </a:extLst>
          </p:cNvPr>
          <p:cNvSpPr/>
          <p:nvPr/>
        </p:nvSpPr>
        <p:spPr>
          <a:xfrm>
            <a:off x="7143236" y="2552454"/>
            <a:ext cx="258179" cy="256072"/>
          </a:xfrm>
          <a:prstGeom prst="ellipse">
            <a:avLst/>
          </a:prstGeom>
          <a:solidFill>
            <a:srgbClr val="92D05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F3B95D-50BA-2F39-8975-C2B22C21453C}"/>
              </a:ext>
            </a:extLst>
          </p:cNvPr>
          <p:cNvSpPr/>
          <p:nvPr/>
        </p:nvSpPr>
        <p:spPr>
          <a:xfrm>
            <a:off x="8050374" y="1931722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3D35D1-59B1-E7B3-A605-A4BFF177E545}"/>
              </a:ext>
            </a:extLst>
          </p:cNvPr>
          <p:cNvSpPr/>
          <p:nvPr/>
        </p:nvSpPr>
        <p:spPr>
          <a:xfrm>
            <a:off x="8545079" y="2552454"/>
            <a:ext cx="258179" cy="256072"/>
          </a:xfrm>
          <a:prstGeom prst="ellipse">
            <a:avLst/>
          </a:prstGeom>
          <a:solidFill>
            <a:srgbClr val="FF000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2EA116-4207-4CAD-47C4-898C969388EA}"/>
              </a:ext>
            </a:extLst>
          </p:cNvPr>
          <p:cNvSpPr/>
          <p:nvPr/>
        </p:nvSpPr>
        <p:spPr>
          <a:xfrm>
            <a:off x="8545079" y="193172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F516E8-7444-1CEF-7A5F-7A5B4CBCCBBF}"/>
              </a:ext>
            </a:extLst>
          </p:cNvPr>
          <p:cNvSpPr/>
          <p:nvPr/>
        </p:nvSpPr>
        <p:spPr>
          <a:xfrm>
            <a:off x="10418774" y="2556972"/>
            <a:ext cx="258179" cy="256072"/>
          </a:xfrm>
          <a:prstGeom prst="ellipse">
            <a:avLst/>
          </a:prstGeom>
          <a:solidFill>
            <a:srgbClr val="00B0F0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8ED0B-CE6D-F32F-A307-89B4D0F65F34}"/>
              </a:ext>
            </a:extLst>
          </p:cNvPr>
          <p:cNvSpPr txBox="1"/>
          <p:nvPr/>
        </p:nvSpPr>
        <p:spPr>
          <a:xfrm>
            <a:off x="6504728" y="2562305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04629-21D2-41E4-1B14-167084675DCF}"/>
              </a:ext>
            </a:extLst>
          </p:cNvPr>
          <p:cNvSpPr txBox="1"/>
          <p:nvPr/>
        </p:nvSpPr>
        <p:spPr>
          <a:xfrm>
            <a:off x="6504728" y="1918489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49AEEC-2C13-B724-B163-831A5B143CBE}"/>
              </a:ext>
            </a:extLst>
          </p:cNvPr>
          <p:cNvCxnSpPr>
            <a:cxnSpLocks/>
          </p:cNvCxnSpPr>
          <p:nvPr/>
        </p:nvCxnSpPr>
        <p:spPr>
          <a:xfrm>
            <a:off x="8179463" y="1538684"/>
            <a:ext cx="0" cy="363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E9A6C2-CC24-5A18-33F5-83AAFBDEC968}"/>
              </a:ext>
            </a:extLst>
          </p:cNvPr>
          <p:cNvCxnSpPr>
            <a:cxnSpLocks/>
          </p:cNvCxnSpPr>
          <p:nvPr/>
        </p:nvCxnSpPr>
        <p:spPr>
          <a:xfrm flipV="1">
            <a:off x="7273530" y="2820090"/>
            <a:ext cx="0" cy="3918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4645C4-2DC9-612F-61EA-6763A27A1C8A}"/>
              </a:ext>
            </a:extLst>
          </p:cNvPr>
          <p:cNvSpPr txBox="1"/>
          <p:nvPr/>
        </p:nvSpPr>
        <p:spPr>
          <a:xfrm>
            <a:off x="7775691" y="1340019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190B06-1B86-826D-A0BD-DCE2DC58B9D5}"/>
              </a:ext>
            </a:extLst>
          </p:cNvPr>
          <p:cNvSpPr txBox="1"/>
          <p:nvPr/>
        </p:nvSpPr>
        <p:spPr>
          <a:xfrm>
            <a:off x="6869758" y="3235463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index 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02856"/>
              </p:ext>
            </p:extLst>
          </p:nvPr>
        </p:nvGraphicFramePr>
        <p:xfrm>
          <a:off x="125130" y="868118"/>
          <a:ext cx="1019048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All Distinct Subset Sums of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집합이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집합의 모든 부분 집합을 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부분 집합의 합을 오름차순으로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부분 집합의 합은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[Naive], O(n * sum) [DP, n: size of input array, sum], O(n * sum / w) [w: word size of system(32bit/64bit)]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STL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max_bit_size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var_name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(num or string);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Ex)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&lt;30&gt; bit(“10111”);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|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&lt;&lt; element 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값이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(Ex.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[0]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여기서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대입하면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index 0, 2, 3, 5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지원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reset(index)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수정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flip(index) : index 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생략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all() 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any()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개라도 존재하면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none() 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비트가 없으면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to_string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문자열로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to_ullong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unsigned long integer/long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long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size() 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bitset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인 비트 개수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바노한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All Distinct Subset Sum of Array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8247"/>
              </p:ext>
            </p:extLst>
          </p:nvPr>
        </p:nvGraphicFramePr>
        <p:xfrm>
          <a:off x="125130" y="906258"/>
          <a:ext cx="37722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cur_idx+1, 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AF0B1B-83F4-3A8A-7EC0-043A83CB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60879"/>
              </p:ext>
            </p:extLst>
          </p:nvPr>
        </p:nvGraphicFramePr>
        <p:xfrm>
          <a:off x="125130" y="2631775"/>
          <a:ext cx="41325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Sum is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true;//element is only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== true){// if already subset's sum is calculated,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true;// true if sum is the same even as the num of elements increases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[i-1]] = true;// and, true even if previous element is added to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0D0BE3-57C2-D339-FF06-0C5ABB6A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6460"/>
              </p:ext>
            </p:extLst>
          </p:nvPr>
        </p:nvGraphicFramePr>
        <p:xfrm>
          <a:off x="125130" y="5294626"/>
          <a:ext cx="57597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2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DistinctSubsetSum_DPBitSet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* s / w) [s: sum of array element, w: word size of system(32bit/64bit)]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const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1;// integer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24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9506"/>
              </p:ext>
            </p:extLst>
          </p:nvPr>
        </p:nvGraphicFramePr>
        <p:xfrm>
          <a:off x="125130" y="868118"/>
          <a:ext cx="74266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6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Weighted Job Scheduling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표현되는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얻는 하위 집합을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작업의 시작 시간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 시간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[DP], O(n log n) [DP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Weighted Job Scheduling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0741"/>
              </p:ext>
            </p:extLst>
          </p:nvPr>
        </p:nvGraphicFramePr>
        <p:xfrm>
          <a:off x="125130" y="2025180"/>
          <a:ext cx="27244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excluded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max(included, excluded);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E4099A-2B24-ABA7-D616-FCBF5BB3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53217"/>
              </p:ext>
            </p:extLst>
          </p:nvPr>
        </p:nvGraphicFramePr>
        <p:xfrm>
          <a:off x="2958032" y="2025180"/>
          <a:ext cx="2799080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5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250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Jobs{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start, end,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(Jobs s1, Jobs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s1.end &lt; s2.end;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j=i-1; j&gt;=0 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GetIndexOfNotConflictJob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744A0A-66AB-0008-C5F3-3368FFD4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9337"/>
              </p:ext>
            </p:extLst>
          </p:nvPr>
        </p:nvGraphicFramePr>
        <p:xfrm>
          <a:off x="5865546" y="2025180"/>
          <a:ext cx="327056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05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789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end is ordered in ascending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So, always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is true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h =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)&gt;&gt;1;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[mid+1].end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].start)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GetMaxProfitJobs_DPBinarySearch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(vector&lt;Jobs&gt;&amp;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CompareJobsEnd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included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Jobs_BinarySearch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included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max(included,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998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013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Derangements (Permutation such that no element appears in its original position)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교란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(Derangement)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집합의 요소가 원래 자리에 있지 않는 순열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숫자가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Derangement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총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count(n)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(n-1) * [count(n-1) + count(n-2)], count(1) = 0, count(2)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Count Derangements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55305"/>
              </p:ext>
            </p:extLst>
          </p:nvPr>
        </p:nvGraphicFramePr>
        <p:xfrm>
          <a:off x="125130" y="2269339"/>
          <a:ext cx="414051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705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7041A6-A665-5FEA-40A4-033AB358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14666"/>
              </p:ext>
            </p:extLst>
          </p:nvPr>
        </p:nvGraphicFramePr>
        <p:xfrm>
          <a:off x="125130" y="3247542"/>
          <a:ext cx="215296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574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(i-1)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8B036-4746-5996-EFBA-DA5BE0B82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10627"/>
              </p:ext>
            </p:extLst>
          </p:nvPr>
        </p:nvGraphicFramePr>
        <p:xfrm>
          <a:off x="125130" y="4439105"/>
          <a:ext cx="252444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07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CountDerangement_DPOptimalSpace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 || n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cur = (i-1) * (a + 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53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84347"/>
              </p:ext>
            </p:extLst>
          </p:nvPr>
        </p:nvGraphicFramePr>
        <p:xfrm>
          <a:off x="125130" y="868119"/>
          <a:ext cx="54660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Insertions to Form a Palindrome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문자열이 주어지면 회문으로 변환하기 위해 삽입할 최소 문자 수를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[Recursion],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[DP]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Min Insertion to Form a Palindrome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01232"/>
              </p:ext>
            </p:extLst>
          </p:nvPr>
        </p:nvGraphicFramePr>
        <p:xfrm>
          <a:off x="125130" y="1641846"/>
          <a:ext cx="37706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&gt; r)// not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r)// 1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r-1)// 2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str[l] == str[r] ? 0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r-1):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l, r-1),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81AA56-B566-C2AC-3536-FE17CFB4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41645"/>
              </p:ext>
            </p:extLst>
          </p:nvPr>
        </p:nvGraphicFramePr>
        <p:xfrm>
          <a:off x="125130" y="3181615"/>
          <a:ext cx="354679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8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gap=1; gap&lt;n; ++gap)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l=0, r=gap; r&lt;n; ++l, ++r)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[l][r] = str[l] == str[r] 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[l+1][r+1] :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[l][r-1],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[l+1][r])+1;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[0][n-1];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3292C6-03E8-126E-9FD4-44173E03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94173"/>
              </p:ext>
            </p:extLst>
          </p:nvPr>
        </p:nvGraphicFramePr>
        <p:xfrm>
          <a:off x="4015579" y="1641846"/>
          <a:ext cx="29324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s2, int m, int n){//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[m+1][n+1];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str2, n, 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3CBC6B-F060-89E0-DE27-1B45085AE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42779"/>
              </p:ext>
            </p:extLst>
          </p:nvPr>
        </p:nvGraphicFramePr>
        <p:xfrm>
          <a:off x="7073206" y="1641846"/>
          <a:ext cx="35150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O(m*n)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0), cur(n+1,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j&lt;n+1;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|| j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if(s1[i-1] == s2[j-1])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0 + max(cur[j-1],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cur[n];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CountMinInsertionForPalindrome_LCSOptimalSpcae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str2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reverse(str2.begin(), str2.end());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LCS_DPOptimalspace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str2));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394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8149"/>
              </p:ext>
            </p:extLst>
          </p:nvPr>
        </p:nvGraphicFramePr>
        <p:xfrm>
          <a:off x="125130" y="868119"/>
          <a:ext cx="71488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Naive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[Naive]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Naive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91448"/>
              </p:ext>
            </p:extLst>
          </p:nvPr>
        </p:nvGraphicFramePr>
        <p:xfrm>
          <a:off x="125130" y="1603071"/>
          <a:ext cx="3629343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NaivePatternSearch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090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9499"/>
              </p:ext>
            </p:extLst>
          </p:nvPr>
        </p:nvGraphicFramePr>
        <p:xfrm>
          <a:off x="125130" y="868119"/>
          <a:ext cx="781399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Rabin-Karp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문자가 모든 하위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패턴의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hash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동일한 경우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Spurious Hit: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패턴과 문자열의 해시 값이 일치하지만 패턴이 아닌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복잡도 증가 요인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modulo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값에 따라 출력 여부도 달라지기도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(Ex. mod = 10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+7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modulus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(modulus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prime number, base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char set[256 for ASCII])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초기화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해시 값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(using rolling hash function)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each char ‘c’ at pos ‘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’, hash value = c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m-i-1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For updating hash, hash = (hash – (s1[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-m] *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m-1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% p * b +s1[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값이 일치하면 문자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 [Worst case], O(n + m) [Average/Best case]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Rabin-Karp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91607"/>
              </p:ext>
            </p:extLst>
          </p:nvPr>
        </p:nvGraphicFramePr>
        <p:xfrm>
          <a:off x="8153623" y="868118"/>
          <a:ext cx="366903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int p,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base^(m-1-i) % p ==&gt;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hash = (hash-(s1[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 * base^(m-1))%p)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hash_s1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hash_p1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base = 256;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power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Pre-calculation of Hash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power = (power * base) % p;// base^(m-1) % 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Normally, hash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base^(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0, 1, 2, ...);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+=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 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+=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pow(base,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hash_p1 %=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hash_s1 %= p; // prevent overflow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 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hash_p1 =(hash_p1 * base +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hash_s1 =(hash_s1 * base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if(hash_p1 == hash_s1){//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hash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for(j=0; j&lt;m;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p1[j])// check if same char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==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&lt;n-m){hash_s1 = (base * (hash_s1 -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power) +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%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if(hash_s1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hash_s1 = hash_s1 +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mod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RabinKarpPatternSearch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mod,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B0BF1C7-CC79-EAF0-B951-1DC0DBA6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0" y="3673679"/>
            <a:ext cx="3338477" cy="2822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48B40-0DE6-E844-BAB5-CEB6083B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19" y="3749638"/>
            <a:ext cx="4311622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924942"/>
              </p:ext>
            </p:extLst>
          </p:nvPr>
        </p:nvGraphicFramePr>
        <p:xfrm>
          <a:off x="125130" y="868119"/>
          <a:ext cx="797096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096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09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KMP(Knuth Morris Pratt)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패턴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나타나는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크기와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LPS(Longest Prefix Suffix)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0~m-1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하위 패턴에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pat[0..i]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가장 긴 고유 접두사의 길이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원본 길이는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Longest Prefix Suffix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 양 끝에서 같은 문자열을 가진 접두사와 접미사를 찾는다면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 code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줄인다면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LPS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접미사를 최대 길이를 먼저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불일치가 발생하면 접두사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접미사 길이를 줄여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KMP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2990"/>
              </p:ext>
            </p:extLst>
          </p:nvPr>
        </p:nvGraphicFramePr>
        <p:xfrm>
          <a:off x="8195825" y="863712"/>
          <a:ext cx="3865880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p1[count])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++count;// suffix's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preffix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if(count != 0)//Find start point(matching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[count-1];//Find matching char from max length of suffix to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else// if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O(n +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LongestPrefixSuffix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&gt;= (m-j)){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&amp;&amp; p1[j] !=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lps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KMPPatternSearch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EA6AFD-86B8-9C7B-327B-3A6693A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73778"/>
              </p:ext>
            </p:extLst>
          </p:nvPr>
        </p:nvGraphicFramePr>
        <p:xfrm>
          <a:off x="780693" y="7913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F4D95C-F7EF-2C18-4D6C-DA5BADF06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8218"/>
              </p:ext>
            </p:extLst>
          </p:nvPr>
        </p:nvGraphicFramePr>
        <p:xfrm>
          <a:off x="78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BF5852-330C-CB03-DFC7-98CFA085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6437"/>
              </p:ext>
            </p:extLst>
          </p:nvPr>
        </p:nvGraphicFramePr>
        <p:xfrm>
          <a:off x="3120693" y="851609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9B7B95-3D6C-9D08-7C57-3AB5D6699E93}"/>
              </a:ext>
            </a:extLst>
          </p:cNvPr>
          <p:cNvCxnSpPr>
            <a:cxnSpLocks/>
          </p:cNvCxnSpPr>
          <p:nvPr/>
        </p:nvCxnSpPr>
        <p:spPr>
          <a:xfrm flipV="1">
            <a:off x="2882540" y="8873371"/>
            <a:ext cx="0" cy="241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BD27C-903D-A205-935F-61E3C35F2805}"/>
              </a:ext>
            </a:extLst>
          </p:cNvPr>
          <p:cNvCxnSpPr>
            <a:cxnSpLocks/>
          </p:cNvCxnSpPr>
          <p:nvPr/>
        </p:nvCxnSpPr>
        <p:spPr>
          <a:xfrm flipV="1">
            <a:off x="3350323" y="10857616"/>
            <a:ext cx="0" cy="2330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9DD47D-A2A4-D396-5BA1-8204E7CFFF6D}"/>
              </a:ext>
            </a:extLst>
          </p:cNvPr>
          <p:cNvSpPr txBox="1"/>
          <p:nvPr/>
        </p:nvSpPr>
        <p:spPr>
          <a:xfrm>
            <a:off x="2478768" y="9102152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52352-1101-E67A-4991-F291716536B2}"/>
              </a:ext>
            </a:extLst>
          </p:cNvPr>
          <p:cNvSpPr txBox="1"/>
          <p:nvPr/>
        </p:nvSpPr>
        <p:spPr>
          <a:xfrm>
            <a:off x="2946551" y="11128490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Match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2D693-37C2-B3D3-216A-D583A5036A12}"/>
              </a:ext>
            </a:extLst>
          </p:cNvPr>
          <p:cNvSpPr txBox="1"/>
          <p:nvPr/>
        </p:nvSpPr>
        <p:spPr>
          <a:xfrm>
            <a:off x="0" y="7994260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F7FD7A-0E89-8913-746A-CBDEB25072F1}"/>
              </a:ext>
            </a:extLst>
          </p:cNvPr>
          <p:cNvSpPr txBox="1"/>
          <p:nvPr/>
        </p:nvSpPr>
        <p:spPr>
          <a:xfrm>
            <a:off x="62566" y="8627150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19C4422-5024-4212-6274-7998A78E9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63034"/>
              </p:ext>
            </p:extLst>
          </p:nvPr>
        </p:nvGraphicFramePr>
        <p:xfrm>
          <a:off x="780693" y="7317813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C872B2B-8064-619F-CF49-EA72691BF6B0}"/>
              </a:ext>
            </a:extLst>
          </p:cNvPr>
          <p:cNvSpPr txBox="1"/>
          <p:nvPr/>
        </p:nvSpPr>
        <p:spPr>
          <a:xfrm>
            <a:off x="6302" y="7428871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CC647A3-ECD6-F47C-2FC6-E396A661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88241"/>
              </p:ext>
            </p:extLst>
          </p:nvPr>
        </p:nvGraphicFramePr>
        <p:xfrm>
          <a:off x="780693" y="932839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D5410CA-9205-22A1-6D49-64EFA190E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704"/>
              </p:ext>
            </p:extLst>
          </p:nvPr>
        </p:nvGraphicFramePr>
        <p:xfrm>
          <a:off x="3120693" y="10479065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87FFC6A-7EB7-C8E0-EF54-92E7F67EA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596752"/>
              </p:ext>
            </p:extLst>
          </p:nvPr>
        </p:nvGraphicFramePr>
        <p:xfrm>
          <a:off x="2657143" y="9903728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E04573-977F-7509-7FD0-5C2A7FB65371}"/>
              </a:ext>
            </a:extLst>
          </p:cNvPr>
          <p:cNvCxnSpPr>
            <a:cxnSpLocks/>
          </p:cNvCxnSpPr>
          <p:nvPr/>
        </p:nvCxnSpPr>
        <p:spPr>
          <a:xfrm>
            <a:off x="3350323" y="9754631"/>
            <a:ext cx="0" cy="262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143EDB5-B593-ADD5-B3B7-CE8BDF20635D}"/>
              </a:ext>
            </a:extLst>
          </p:cNvPr>
          <p:cNvSpPr txBox="1"/>
          <p:nvPr/>
        </p:nvSpPr>
        <p:spPr>
          <a:xfrm>
            <a:off x="3188983" y="9569965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A827C59-199A-9BB8-4DF4-2ECF982D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82" y="3199116"/>
            <a:ext cx="4113447" cy="3032377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5582130-51D1-116F-FF22-8C41A989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8623"/>
              </p:ext>
            </p:extLst>
          </p:nvPr>
        </p:nvGraphicFramePr>
        <p:xfrm>
          <a:off x="7098990" y="814814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B601450-1898-9087-19C5-2C549980221E}"/>
              </a:ext>
            </a:extLst>
          </p:cNvPr>
          <p:cNvSpPr txBox="1"/>
          <p:nvPr/>
        </p:nvSpPr>
        <p:spPr>
          <a:xfrm>
            <a:off x="6318297" y="822842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5AA1E870-C55D-9112-05AD-D4181201A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96386"/>
              </p:ext>
            </p:extLst>
          </p:nvPr>
        </p:nvGraphicFramePr>
        <p:xfrm>
          <a:off x="7098990" y="755198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DBFF137-70C5-7132-FC97-C329A6C2F481}"/>
              </a:ext>
            </a:extLst>
          </p:cNvPr>
          <p:cNvSpPr txBox="1"/>
          <p:nvPr/>
        </p:nvSpPr>
        <p:spPr>
          <a:xfrm>
            <a:off x="6324599" y="7663038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LPS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908E6C8-6458-45E9-1D62-B718778C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123"/>
              </p:ext>
            </p:extLst>
          </p:nvPr>
        </p:nvGraphicFramePr>
        <p:xfrm>
          <a:off x="7098990" y="8732599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B46FBB-D896-54BD-DEBE-53B82EAD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624"/>
              </p:ext>
            </p:extLst>
          </p:nvPr>
        </p:nvGraphicFramePr>
        <p:xfrm>
          <a:off x="7098990" y="11075924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0075D1-B9AF-8E6B-C481-C379C52C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57913"/>
              </p:ext>
            </p:extLst>
          </p:nvPr>
        </p:nvGraphicFramePr>
        <p:xfrm>
          <a:off x="7098990" y="931843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1592650-2CED-094A-03DD-8D25256DE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2405"/>
              </p:ext>
            </p:extLst>
          </p:nvPr>
        </p:nvGraphicFramePr>
        <p:xfrm>
          <a:off x="7098990" y="9904261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A653B0F-5048-F228-372F-156629880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7151"/>
              </p:ext>
            </p:extLst>
          </p:nvPr>
        </p:nvGraphicFramePr>
        <p:xfrm>
          <a:off x="7098990" y="1049009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AE2FA8A2-665A-5215-77E5-671FFEC5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3" y="3199116"/>
            <a:ext cx="2397300" cy="30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68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86712"/>
              </p:ext>
            </p:extLst>
          </p:nvPr>
        </p:nvGraphicFramePr>
        <p:xfrm>
          <a:off x="125130" y="868119"/>
          <a:ext cx="86186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6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접두어면서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가장 긴 부분 문자열의 길이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길이와 같다면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찾은 것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요소는 접두사가 입력한 문자열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중첩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longest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길이를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시간에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구성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되도록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간격을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str[0..],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비교하여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R-L+1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cur_index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-L,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&gt;= min(Z[K], R-i+1)  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str[K..]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문자들에 대해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&lt;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= Z[K], str[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prefix substring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Z[K] &gt;= R-i+1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str[R]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매칭하여 새로운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구하고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[L, R] update,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Z[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R-L+1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Z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34507"/>
              </p:ext>
            </p:extLst>
          </p:nvPr>
        </p:nvGraphicFramePr>
        <p:xfrm>
          <a:off x="8833803" y="868118"/>
          <a:ext cx="328803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vector&lt;int&gt;&amp; Z){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0,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R){// Not match &amp; not included range [L, 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Init L, R to current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// Compare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]~ with pattern(from start to end)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while(R &lt; n &amp;&amp; str[R-L] == str[R])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L;//matched substring(prefix) length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R--;// Matched substring's last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L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L;// k means patter's index (L&lt;= k &lt;=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// no prefix substring/ substring length from index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index 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if(Z[k] &lt; R-i+1)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Z[k];// get pattern's Z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Z[k] &gt;= R-i+1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while(R &lt; n &amp;&amp; str[R-L] == str[R])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p1 + "$"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GetZArray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size_concat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p1.size())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(i-p1.size()-1);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1CA643-95EB-D036-E724-7560E1F3E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1604"/>
              </p:ext>
            </p:extLst>
          </p:nvPr>
        </p:nvGraphicFramePr>
        <p:xfrm>
          <a:off x="125130" y="3521002"/>
          <a:ext cx="2243455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GetZArray2(string s)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z(n);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0, 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min(r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l]);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n &amp;&amp; s[z[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z[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756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70721"/>
              </p:ext>
            </p:extLst>
          </p:nvPr>
        </p:nvGraphicFramePr>
        <p:xfrm>
          <a:off x="125130" y="868119"/>
          <a:ext cx="584866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86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Boyer Moore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 + Good Suffix Heuristic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단계에서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개수만큼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slide(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마지막 문자부터 일치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Bad Character Heuristic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Bad Character: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패턴의 현재 문자와 일치하지 않는 문자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문자가 불일치하면 패턴은 불일치 문자를 지나침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불일치하는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존재하면 불일치 문자에 정렬되도록 패턴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case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문자를 지나 패턴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패턴에서 불일치 문자가 마지막으로 나타나는 위치 조회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불일치 문자가 패턴에 존재하지 않으면 불일치 문자의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(pattern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처음 문자 위치가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Boyer Moore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6203"/>
              </p:ext>
            </p:extLst>
          </p:nvPr>
        </p:nvGraphicFramePr>
        <p:xfrm>
          <a:off x="6188298" y="868118"/>
          <a:ext cx="3876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p1, int m, vector&lt;int&gt;&amp; bad){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char of pattern's last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occurence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position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bad[p1[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bad(CHAR_SIZE, -1);// key: char, value: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BadCharHeuristic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bad);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shift =0 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while(shift &lt;= (n-m)){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 = m-1;// pattern's last word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while(j &gt;= 0 &amp;&amp; p1[j] ==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&lt; 0){// Found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 ? m - 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+= max(1, j-bad[s1[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]]);// max is used for avoiding negative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BoyerMoorePatternSearch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5EA6B69-A174-CB13-6D48-4170011C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696" y="4666309"/>
            <a:ext cx="4537075" cy="1910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E5F6D-35A1-35D7-F354-C9810735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ECED"/>
              </a:clrFrom>
              <a:clrTo>
                <a:srgbClr val="EBEC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690" y="4666309"/>
            <a:ext cx="4537076" cy="20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6468"/>
              </p:ext>
            </p:extLst>
          </p:nvPr>
        </p:nvGraphicFramePr>
        <p:xfrm>
          <a:off x="125130" y="868119"/>
          <a:ext cx="4127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C++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Library Pattern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* m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[find():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string::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find()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검색어를 못 찾으면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npos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 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C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Library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46683"/>
              </p:ext>
            </p:extLst>
          </p:nvPr>
        </p:nvGraphicFramePr>
        <p:xfrm>
          <a:off x="125130" y="2272570"/>
          <a:ext cx="312769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found = s1.find(p1);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while(found != string::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(found);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found = s1.find(p1, found+1);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aabaacaadaabaaabaa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aaba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STLPatternSearch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170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81036"/>
              </p:ext>
            </p:extLst>
          </p:nvPr>
        </p:nvGraphicFramePr>
        <p:xfrm>
          <a:off x="125130" y="868119"/>
          <a:ext cx="6207443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Aho-Corasick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Unix command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fgrep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토대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Preprocessing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Go 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있는 모든 단어의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상태와 문자에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없는 모든 문자의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다시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Failure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문자에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따라오는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상태에 대한 다음 상태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일부 패턴의 적절한 접두사인 가장 긴 접미사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(BFS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매칭을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하다가 실패한 경우 현재 가리키고 있는 지점을 다른 곳으로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Output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상태로 끝나는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일치하는 모든 단어의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현재 상태에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1-D array)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+ m + z) [z: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매칭된 패턴의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Aho-Corasick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45427"/>
              </p:ext>
            </p:extLst>
          </p:nvPr>
        </p:nvGraphicFramePr>
        <p:xfrm>
          <a:off x="6504219" y="868118"/>
          <a:ext cx="4973955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int m, vector&lt;vector&lt;int&gt;&gt;&amp; g, vector&lt;int&gt;&amp; f, vector&lt;int&gt;&amp;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state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word = p1[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get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0;// it means node number for understanding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in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word[j] - 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state++;// store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state(next node)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(1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it means that pattern[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is located at index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it indicates word not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0;// next node of word not included in pattern is 0(root)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q;// have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0){//if word is included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f[g[0][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0; //if mismatching occurs, go to root(find index having Longest Prefix)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(g[0][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()){//BFS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next 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&lt;ALPHABET;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-1){// if next node connects next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fail = f[next];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while(g[fail][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fail = f[fail];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fail = g[fail][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index having Longest prefix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 fail;// failure function 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out[g[next][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|= out[fail];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(g[next][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state;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(vector&lt;string&gt;&amp; p1, string&amp; s1, vector&lt;pair&lt;string, pair&lt;int, int&gt;&gt;&gt;&amp;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totalLength_p1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p1)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totalLength_p1 +=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k.length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g(totalLength_p1+1, vector&lt;int&gt;(ALPHABET+1,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f(totalLength_p1+1,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out(totalLength_p1+1,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MatchingMachine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m, g, f, out);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]-'a';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-1)// if word isn't exist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find LP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g[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 move next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0)//if match not found, move next word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j&lt;m;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if(out[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cur_state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 (1 &lt;&lt; j))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//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({p1[j],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(i-p1[j].length()+1,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ahishers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p1 = {"he", "she", "hers", "his"};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vector&lt;pair&lt;string, pair&lt;int, int&gt;&gt;&gt;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AhoCorasickPatternSearch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s1,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= ("&lt;&lt;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k.second.first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":"&lt;&lt;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k.second.second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 &lt;&lt; </a:t>
                      </a:r>
                      <a:r>
                        <a:rPr lang="en-US" altLang="ko-KR" sz="5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E9CBB18-BE7D-F198-D0B0-B7A9BB60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F6D1"/>
              </a:clrFrom>
              <a:clrTo>
                <a:srgbClr val="E2F6D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762" y="4113824"/>
            <a:ext cx="5120575" cy="2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4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33228"/>
              </p:ext>
            </p:extLst>
          </p:nvPr>
        </p:nvGraphicFramePr>
        <p:xfrm>
          <a:off x="125130" y="868119"/>
          <a:ext cx="90888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81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 Substring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패턴이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검색 및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anagram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log m)+O((n-m+1)(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log m + m)) [Brute Force], O(256 * (n-m) +m) [Rabin-Karp variation]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Anagram(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어구전철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단어나 문장을 구성하고 있는 문자의 순서를 바꿔 다른 단어나 문장을 만드는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Anagram Substring Search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47736"/>
              </p:ext>
            </p:extLst>
          </p:nvPr>
        </p:nvGraphicFramePr>
        <p:xfrm>
          <a:off x="125130" y="2151711"/>
          <a:ext cx="40357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sorted_p1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sort(sorted_p1.begin(), sorted_p1.end());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&lt;=n-m;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temp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if(sorted_p1 == temp)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8C1A5-8EC0-F441-B441-2F45F5EA8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85524"/>
              </p:ext>
            </p:extLst>
          </p:nvPr>
        </p:nvGraphicFramePr>
        <p:xfrm>
          <a:off x="4263780" y="2151711"/>
          <a:ext cx="472471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(vector&lt;char&gt;&amp; count_s1, vector&lt;char&gt;&amp; count_p1){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if(count_s1[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count_p1[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p1, vector&lt;int&gt;&amp; result){// O(m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p1.size();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count_p1(CHAR_SIZE,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count_s1(CHAR_SIZE,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count_p1[p1[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current block(pattern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]]++;//add next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count_s1[s1[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-m]]--;//remove first element in block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(count_s1, count_p1))// compare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AnagramSubstringPatternSearch_RabinKarp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015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47102"/>
              </p:ext>
            </p:extLst>
          </p:nvPr>
        </p:nvGraphicFramePr>
        <p:xfrm>
          <a:off x="125130" y="868119"/>
          <a:ext cx="577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8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Pattern Searching using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of All Suffixes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패턴 검색 알고리즘들과 다르게 주어진 문자열에 대해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전처리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과정을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+ k) [m: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패턴 발생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All Suffixes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164126"/>
              </p:ext>
            </p:extLst>
          </p:nvPr>
        </p:nvGraphicFramePr>
        <p:xfrm>
          <a:off x="8314671" y="830997"/>
          <a:ext cx="26165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child[CHAR_SIZE];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 = new list&lt;int&gt;;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&lt;CHAR_SIZE;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index-&gt;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char c = s.at(0);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if(child[c]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child[c]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child[c]-&gt;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idx+1);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list&lt;int&gt;* Search(string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if(child[s.at(0)] !=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child[s.at(0)]-&gt;Search(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return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root.InsertSuffix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Search(string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*result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root.Search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if(result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for(it=result-&gt;begin(); it != result-&gt;end(); it++)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*it-m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bacdgabcda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SuffixTrie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s(s1);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("ab");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9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15881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Wildcard Pattern Matching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O(m * n) [Backtracking, DP], O(n) [Greedy]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92302F-8764-A8FF-8370-C6A1B4046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53523"/>
              </p:ext>
            </p:extLst>
          </p:nvPr>
        </p:nvGraphicFramePr>
        <p:xfrm>
          <a:off x="905823" y="881379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E37C3E-EA59-F5A0-0909-9E76B025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05369"/>
              </p:ext>
            </p:extLst>
          </p:nvPr>
        </p:nvGraphicFramePr>
        <p:xfrm>
          <a:off x="905823" y="7361087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58B8ECE-5482-3746-F8FD-960CDFA3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99914"/>
              </p:ext>
            </p:extLst>
          </p:nvPr>
        </p:nvGraphicFramePr>
        <p:xfrm>
          <a:off x="3245823" y="7361087"/>
          <a:ext cx="936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92BF64-A976-3BF4-4D6D-7958825212D8}"/>
              </a:ext>
            </a:extLst>
          </p:cNvPr>
          <p:cNvSpPr txBox="1"/>
          <p:nvPr/>
        </p:nvSpPr>
        <p:spPr>
          <a:xfrm>
            <a:off x="125130" y="8894077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Pattern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BC661-5807-FEC7-55EA-8FAC32AA122F}"/>
              </a:ext>
            </a:extLst>
          </p:cNvPr>
          <p:cNvSpPr txBox="1"/>
          <p:nvPr/>
        </p:nvSpPr>
        <p:spPr>
          <a:xfrm>
            <a:off x="187696" y="7472143"/>
            <a:ext cx="59971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String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95880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0CC47A-E58F-E1E8-3AE1-9C8F2B53C275}"/>
              </a:ext>
            </a:extLst>
          </p:cNvPr>
          <p:cNvCxnSpPr>
            <a:cxnSpLocks/>
          </p:cNvCxnSpPr>
          <p:nvPr/>
        </p:nvCxnSpPr>
        <p:spPr>
          <a:xfrm flipV="1">
            <a:off x="11351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EC5B6E3-AEB9-3863-3E66-07E0B2F03085}"/>
              </a:ext>
            </a:extLst>
          </p:cNvPr>
          <p:cNvCxnSpPr>
            <a:cxnSpLocks/>
          </p:cNvCxnSpPr>
          <p:nvPr/>
        </p:nvCxnSpPr>
        <p:spPr>
          <a:xfrm flipV="1">
            <a:off x="1605041" y="7709037"/>
            <a:ext cx="0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A966B-E722-D4FA-B317-6131C70961B5}"/>
              </a:ext>
            </a:extLst>
          </p:cNvPr>
          <p:cNvCxnSpPr>
            <a:cxnSpLocks/>
          </p:cNvCxnSpPr>
          <p:nvPr/>
        </p:nvCxnSpPr>
        <p:spPr>
          <a:xfrm flipH="1" flipV="1">
            <a:off x="2076184" y="7709037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BC665F6-9C3D-7051-8DC5-D500A7896CE3}"/>
              </a:ext>
            </a:extLst>
          </p:cNvPr>
          <p:cNvCxnSpPr>
            <a:cxnSpLocks/>
          </p:cNvCxnSpPr>
          <p:nvPr/>
        </p:nvCxnSpPr>
        <p:spPr>
          <a:xfrm flipV="1">
            <a:off x="2538130" y="7709037"/>
            <a:ext cx="946511" cy="1185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6FDA12-073A-DD7D-D662-A70F37750A3E}"/>
              </a:ext>
            </a:extLst>
          </p:cNvPr>
          <p:cNvCxnSpPr>
            <a:cxnSpLocks/>
          </p:cNvCxnSpPr>
          <p:nvPr/>
        </p:nvCxnSpPr>
        <p:spPr>
          <a:xfrm flipV="1">
            <a:off x="3005525" y="7709037"/>
            <a:ext cx="955366" cy="117571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F10C32-81F2-3655-F745-D264BD442C8C}"/>
              </a:ext>
            </a:extLst>
          </p:cNvPr>
          <p:cNvCxnSpPr>
            <a:cxnSpLocks/>
          </p:cNvCxnSpPr>
          <p:nvPr/>
        </p:nvCxnSpPr>
        <p:spPr>
          <a:xfrm flipH="1" flipV="1">
            <a:off x="2538600" y="7721876"/>
            <a:ext cx="461946" cy="1175713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98070-F741-1116-6812-5A8F804C1F43}"/>
              </a:ext>
            </a:extLst>
          </p:cNvPr>
          <p:cNvCxnSpPr>
            <a:cxnSpLocks/>
          </p:cNvCxnSpPr>
          <p:nvPr/>
        </p:nvCxnSpPr>
        <p:spPr>
          <a:xfrm flipV="1">
            <a:off x="2538130" y="7729160"/>
            <a:ext cx="0" cy="11757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4F72BDC-6B7F-7ADF-795B-73927F471261}"/>
              </a:ext>
            </a:extLst>
          </p:cNvPr>
          <p:cNvCxnSpPr>
            <a:cxnSpLocks/>
          </p:cNvCxnSpPr>
          <p:nvPr/>
        </p:nvCxnSpPr>
        <p:spPr>
          <a:xfrm flipV="1">
            <a:off x="2538130" y="7736567"/>
            <a:ext cx="478063" cy="115578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2D64D7-D81B-750F-AD17-537905DA17A4}"/>
              </a:ext>
            </a:extLst>
          </p:cNvPr>
          <p:cNvGrpSpPr/>
          <p:nvPr/>
        </p:nvGrpSpPr>
        <p:grpSpPr>
          <a:xfrm>
            <a:off x="4108599" y="7937580"/>
            <a:ext cx="1359429" cy="884078"/>
            <a:chOff x="4475677" y="2667839"/>
            <a:chExt cx="1359429" cy="8840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B68D1-9F9C-228D-BA5E-B7FC63906012}"/>
                </a:ext>
              </a:extLst>
            </p:cNvPr>
            <p:cNvSpPr txBox="1"/>
            <p:nvPr/>
          </p:nvSpPr>
          <p:spPr>
            <a:xfrm>
              <a:off x="4879740" y="2900976"/>
              <a:ext cx="955366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/>
                <a:t>Mismatch ①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C696058-949A-7F29-D2AB-39369629337D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77" y="2993309"/>
              <a:ext cx="36932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9422B-C7F7-66EA-6FE2-C8B93585E74C}"/>
                </a:ext>
              </a:extLst>
            </p:cNvPr>
            <p:cNvSpPr txBox="1"/>
            <p:nvPr/>
          </p:nvSpPr>
          <p:spPr>
            <a:xfrm>
              <a:off x="4882170" y="3134113"/>
              <a:ext cx="942428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FF0000"/>
                  </a:solidFill>
                </a:rPr>
                <a:t>Mismatch 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E12EB00-1AE8-3F39-60A1-91AFFF0CC4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226446"/>
              <a:ext cx="369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34907B-7599-7E24-69D1-F29D9A614143}"/>
                </a:ext>
              </a:extLst>
            </p:cNvPr>
            <p:cNvSpPr txBox="1"/>
            <p:nvPr/>
          </p:nvSpPr>
          <p:spPr>
            <a:xfrm>
              <a:off x="4882170" y="3367251"/>
              <a:ext cx="942427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dirty="0">
                  <a:solidFill>
                    <a:srgbClr val="92D050"/>
                  </a:solidFill>
                </a:rPr>
                <a:t>Mismatch ③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ABC0CA6-80CF-EFC5-DCE2-3CBE16E87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107" y="3459584"/>
              <a:ext cx="369320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F09B87-B542-1692-4664-FEBF2E26F7EA}"/>
                </a:ext>
              </a:extLst>
            </p:cNvPr>
            <p:cNvGrpSpPr/>
            <p:nvPr/>
          </p:nvGrpSpPr>
          <p:grpSpPr>
            <a:xfrm>
              <a:off x="4475677" y="2667839"/>
              <a:ext cx="1211606" cy="184666"/>
              <a:chOff x="4431280" y="2586681"/>
              <a:chExt cx="1211606" cy="18466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9EDA28-6CA3-CED7-4350-F3794F79C822}"/>
                  </a:ext>
                </a:extLst>
              </p:cNvPr>
              <p:cNvSpPr txBox="1"/>
              <p:nvPr/>
            </p:nvSpPr>
            <p:spPr>
              <a:xfrm>
                <a:off x="4835343" y="2586681"/>
                <a:ext cx="807543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pPr algn="l"/>
                <a:r>
                  <a:rPr lang="en-US" altLang="ko-KR" dirty="0"/>
                  <a:t>Match</a:t>
                </a:r>
                <a:endParaRPr lang="ko-KR" altLang="en-US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45E567B-0C4B-616C-C945-D268D4EE4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1280" y="2679014"/>
                <a:ext cx="36932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64791"/>
              </p:ext>
            </p:extLst>
          </p:nvPr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06A34-1DCF-AB43-F885-2D2C841BAC09}"/>
              </a:ext>
            </a:extLst>
          </p:cNvPr>
          <p:cNvSpPr txBox="1"/>
          <p:nvPr/>
        </p:nvSpPr>
        <p:spPr>
          <a:xfrm>
            <a:off x="763031" y="8138881"/>
            <a:ext cx="384658" cy="38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①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63CAA-9980-DF30-D3FC-42685365492E}"/>
              </a:ext>
            </a:extLst>
          </p:cNvPr>
          <p:cNvSpPr txBox="1"/>
          <p:nvPr/>
        </p:nvSpPr>
        <p:spPr>
          <a:xfrm>
            <a:off x="1231245" y="8138881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ED8ABF-BF20-4D6F-BAE8-DCE0C2FEE063}"/>
              </a:ext>
            </a:extLst>
          </p:cNvPr>
          <p:cNvSpPr txBox="1"/>
          <p:nvPr/>
        </p:nvSpPr>
        <p:spPr>
          <a:xfrm>
            <a:off x="3020529" y="8135006"/>
            <a:ext cx="38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5188C-B911-16B3-123A-12186AD2D1CB}"/>
              </a:ext>
            </a:extLst>
          </p:cNvPr>
          <p:cNvSpPr txBox="1"/>
          <p:nvPr/>
        </p:nvSpPr>
        <p:spPr>
          <a:xfrm>
            <a:off x="1186254" y="9471443"/>
            <a:ext cx="318181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&lt; Greedy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619CD37-B5D3-D708-1533-78A10F53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3" y="2493155"/>
            <a:ext cx="5149927" cy="2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66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Wildcard Pattern Matching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0534"/>
              </p:ext>
            </p:extLst>
          </p:nvPr>
        </p:nvGraphicFramePr>
        <p:xfrm>
          <a:off x="73515" y="851364"/>
          <a:ext cx="29165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WildcardPatternMatch_Backtracking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wc_lastidx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-1)// not match, no wildcard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else{// no match, * isn't empty sequence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wc_nextidx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s_backidx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++)//When '*' appears behind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92D8F5-C59F-AA6E-4D2A-2C8023C7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43950"/>
              </p:ext>
            </p:extLst>
          </p:nvPr>
        </p:nvGraphicFramePr>
        <p:xfrm>
          <a:off x="3116497" y="851364"/>
          <a:ext cx="2864168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n==0;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true;// empty pattern and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if(p[j-1]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if(p[j-1] == '?' || s[i-1] == p[j-1])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CCD5C0-5E70-5373-906C-3674E5FD3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3231"/>
              </p:ext>
            </p:extLst>
          </p:nvPr>
        </p:nvGraphicFramePr>
        <p:xfrm>
          <a:off x="6107092" y="851364"/>
          <a:ext cx="572325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n, int 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 &amp;&amp; 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while(m &gt;=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if(p[m]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if(p[m] != s[n] &amp;&amp; p[m] != '?')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n-1, m-1,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3A5632-F342-5AD8-48B7-29E4091D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25621"/>
              </p:ext>
            </p:extLst>
          </p:nvPr>
        </p:nvGraphicFramePr>
        <p:xfrm>
          <a:off x="73515" y="3867229"/>
          <a:ext cx="30800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WildcardPatternMatch_DPOptimalSpace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false), cur(n+1,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if(p[k-1] !=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cur[0] = 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if(p[i-1]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cur[j-1]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if(p[i-1] == '?' || s[j-1] == p[i-1])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cur[j]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cur;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49E77F-62ED-FF53-9B7A-A26A6028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7769"/>
              </p:ext>
            </p:extLst>
          </p:nvPr>
        </p:nvGraphicFramePr>
        <p:xfrm>
          <a:off x="3333576" y="3867229"/>
          <a:ext cx="3424555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WildcardPatternMatch_Greedy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0, start = -1, match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if(j&lt;m &amp;&amp; (p[j] == '?' || p[j] ==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if(j&lt;m &amp;&amp; p[j] == '*'){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start = j;// keep position of last *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keep position of proper match started in input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 move next word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if(start != -1){// no match but * exists in pattern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 = start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match++;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match;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while(j&lt;m &amp;&amp; p[j]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j ==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5586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0257"/>
              </p:ext>
            </p:extLst>
          </p:nvPr>
        </p:nvGraphicFramePr>
        <p:xfrm>
          <a:off x="125130" y="868119"/>
          <a:ext cx="61201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Matching where one String Contains Wildcard Characters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문자열과 와일드카드 패턴이 주어지면 와일드카드 패턴이 문자열과 일치하는지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‘?’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단일 문자와 일치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‘*’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문자 시퀀스와 일치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시퀀스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String Matching Contain Wildcard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67892B-D695-A95B-CB2F-A6DDF1E25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42272"/>
              </p:ext>
            </p:extLst>
          </p:nvPr>
        </p:nvGraphicFramePr>
        <p:xfrm>
          <a:off x="125130" y="2016676"/>
          <a:ext cx="37833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s, string&amp; p,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'\0' &amp;&amp; s[j] == '\0')// end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'*')//remove consecutive 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while(p[i+1]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 &amp;&amp; p[i+1] != '\0' &amp;&amp; s[j] == '\0')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'?' ||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s[j])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i+1, j)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abcdhghgbcd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p1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WildcardPatternMatch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p1, 0, 0)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72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72476"/>
              </p:ext>
            </p:extLst>
          </p:nvPr>
        </p:nvGraphicFramePr>
        <p:xfrm>
          <a:off x="125130" y="868119"/>
          <a:ext cx="612013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Suffix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Pattern – Suffix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15919-C5FD-40EC-3DD6-EE36734BD362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2286B77-85A3-6DEB-3CAF-716D3E6172D5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3BAC461-F64D-737B-CD30-049B3B9C93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EFC2B2-0C0E-C71B-D884-15DA9CF8BCA9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E2CFBD9A-C5AA-0D97-3E56-C2736DC969BB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3F3741B-6FEC-EE6A-3101-7B24E21A1F2B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8F4A8-05E8-0715-4092-A29B8D568D81}"/>
              </a:ext>
            </a:extLst>
          </p:cNvPr>
          <p:cNvSpPr/>
          <p:nvPr/>
        </p:nvSpPr>
        <p:spPr>
          <a:xfrm rot="2700000">
            <a:off x="8915616" y="865900"/>
            <a:ext cx="3810000" cy="9676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추후 작성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9C3FB-8179-7989-C205-6DCE03187242}"/>
              </a:ext>
            </a:extLst>
          </p:cNvPr>
          <p:cNvSpPr/>
          <p:nvPr/>
        </p:nvSpPr>
        <p:spPr>
          <a:xfrm>
            <a:off x="2899333" y="2234152"/>
            <a:ext cx="7022883" cy="33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slide note </a:t>
            </a:r>
            <a:r>
              <a:rPr lang="ko-KR" altLang="en-US" sz="40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1478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64404"/>
              </p:ext>
            </p:extLst>
          </p:nvPr>
        </p:nvGraphicFramePr>
        <p:xfrm>
          <a:off x="125130" y="868119"/>
          <a:ext cx="1155268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68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and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더 작고 관리하기 쉬운 부분으로 나누고 각 부분을 개별적으로 해결한 다음 결합하여 원래 문제를 해결하는 전략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이상의 하위 문제가 필요함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분할 정복 해당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동일한 하위 문제를 여러 번 평가하지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Divide: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문제를 하위 문제로 나누는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Conquer: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해결될 때까지 재귀적으로 호출하여 하위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Combine: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문제를 결합해 최종 솔루션 획득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Quick Sort, Merge Sort, Closest Pair of Points, Strassen’s Algorithm, Cooley-Tukey Fast Fourier Transform, Karatsuba algorithm for Fast Multiplication,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Median Finding, Min &amp; Max Finding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처리를 보장하면서 병렬로 문제 해결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캐시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(cache oblivious),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복잡성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반올림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(roundoff)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차선책 솔루션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Decrease &amp; Conquer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데이터의 크기를 줄여 문제를 해결하는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 &amp; conquer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문제를 하위 문제로 분할한다는 점은 유사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search, min &amp; max finding, closest pair of points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문제가 해당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인스턴스에 대한 솔루션 시작하여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구현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constant: insertion sort, DFS, BFS, Topological sort, Permutation,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constant factor: Binary search,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russian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peasant multiplication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Decrease by variable size: Computing median and selection problem, Interpolation search, Euclid’s algorithm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단순성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복잡성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Intro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39559"/>
              </p:ext>
            </p:extLst>
          </p:nvPr>
        </p:nvGraphicFramePr>
        <p:xfrm>
          <a:off x="125130" y="868119"/>
          <a:ext cx="1197483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Master Theorem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 분석에서 발생하는 재발 관계를 해결하는데 사용되는 도구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점근적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표기법으로 알고리즘의 실행 시간을 결정하는데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재발 관계에 항상 정확한 솔루션을 제공하지는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T(n) = a * T(n/b) + f(n) [a, b, f(n)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양의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문제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재귀에서 하위 문제의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(a&gt;= 1), n/b: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f(n):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외부에서 수행되는 작업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T(n) = a * T(n/b) +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 [ b&gt;1, k&gt;= 0, 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실수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a&gt;= 1]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&gt;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[log(b)a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 &gt;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=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loglogn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-1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if a &lt;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p&gt;=0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p &lt; 0  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- T(n) = T(n/2) +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1, b= 2, k =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1,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(log n)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Merge Sort - T(n) = 2T(n/2) +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a = 2, b= 2, k=1, p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2, a = 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p&gt;-1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(b)a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T(n) = </a:t>
                      </a:r>
                      <a:r>
                        <a:rPr lang="el-G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Master Theorem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95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457"/>
              </p:ext>
            </p:extLst>
          </p:nvPr>
        </p:nvGraphicFramePr>
        <p:xfrm>
          <a:off x="125130" y="868119"/>
          <a:ext cx="90443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pow(x,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Recursion], O(log n) [Divide &amp; Conquer, pow], O(1) [Log2,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Exponent+Log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pow(x,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90200"/>
              </p:ext>
            </p:extLst>
          </p:nvPr>
        </p:nvGraphicFramePr>
        <p:xfrm>
          <a:off x="2103180" y="1634691"/>
          <a:ext cx="19910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536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76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F97F2F-DE09-F2E2-FA3C-601F8CDC2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732833"/>
              </p:ext>
            </p:extLst>
          </p:nvPr>
        </p:nvGraphicFramePr>
        <p:xfrm>
          <a:off x="4247658" y="1634691"/>
          <a:ext cx="3526155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9A2EFC-64B5-D3E1-87B0-DF654636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6131"/>
              </p:ext>
            </p:extLst>
          </p:nvPr>
        </p:nvGraphicFramePr>
        <p:xfrm>
          <a:off x="7927249" y="1634691"/>
          <a:ext cx="25292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n&gt;&gt;1);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B5F044-127B-462C-32BA-66764281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64967"/>
              </p:ext>
            </p:extLst>
          </p:nvPr>
        </p:nvGraphicFramePr>
        <p:xfrm>
          <a:off x="125130" y="3215464"/>
          <a:ext cx="32483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190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(double x, int n){// O(log |n|)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Power_DivideConquerOtpWithNeg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if((n &amp; 1) == 0)// must insert () for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opeartor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precedence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x * temp *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temp * temp /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22FD5B-B852-B960-CD26-12EB3396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76087"/>
              </p:ext>
            </p:extLst>
          </p:nvPr>
        </p:nvGraphicFramePr>
        <p:xfrm>
          <a:off x="8088265" y="3215464"/>
          <a:ext cx="178149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94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Power_Log2(int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round(pow(2, log2(x)*n));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A531E-5E0D-4A58-E088-8900FCBC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84779"/>
              </p:ext>
            </p:extLst>
          </p:nvPr>
        </p:nvGraphicFramePr>
        <p:xfrm>
          <a:off x="9972178" y="3215464"/>
          <a:ext cx="19370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Power_ExpoLog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 *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 = round(res);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91A706-105F-487A-13F5-425FEA1E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620942"/>
              </p:ext>
            </p:extLst>
          </p:nvPr>
        </p:nvGraphicFramePr>
        <p:xfrm>
          <a:off x="3475892" y="3215464"/>
          <a:ext cx="20180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9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Power_InBuilt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pow(x,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42422A-10E9-CEFE-723F-4CC301AA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45577"/>
              </p:ext>
            </p:extLst>
          </p:nvPr>
        </p:nvGraphicFramePr>
        <p:xfrm>
          <a:off x="5596341" y="3215464"/>
          <a:ext cx="238950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85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0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Power_BinaryOperator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&amp;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x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86DD99-6FA5-1C50-9D91-617A8C4E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433"/>
              </p:ext>
            </p:extLst>
          </p:nvPr>
        </p:nvGraphicFramePr>
        <p:xfrm>
          <a:off x="133327" y="1634691"/>
          <a:ext cx="1816418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1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pow 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pow *=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6148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00235"/>
              </p:ext>
            </p:extLst>
          </p:nvPr>
        </p:nvGraphicFramePr>
        <p:xfrm>
          <a:off x="125130" y="868119"/>
          <a:ext cx="50873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3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Karatsuba Algorithm for Fast Multiplication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두 문자열의 곱을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영역으로 분할한 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(2)3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1.59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1-bit Full Adder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B, C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(carry) 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S(sum) = A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xor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Cin,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AB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</a:t>
                      </a:r>
                      <a:endParaRPr lang="en-US" altLang="ko-KR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n-bit ripple carry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full adder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en-US" altLang="ko-KR" sz="1200" b="1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입력으로 받음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4381"/>
              </p:ext>
            </p:extLst>
          </p:nvPr>
        </p:nvGraphicFramePr>
        <p:xfrm>
          <a:off x="5358029" y="875324"/>
          <a:ext cx="57042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2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s2){// Ripple Carry Adder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=len-1;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--){// from LSB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sum = first ^ second ^ carry + '0';// Sum = A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Carry (2bit adder), +'0' is used for converting integer to ASCII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carry = (first &amp; second) | (second &amp; carry) | (first &amp; carry);//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A*B + A*Cin + B*Cin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(s1[0]-'0') * (s2[0]-'0');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2^(n/2)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X]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2^(n.2)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 leftmost and rightmost n/2 bits of Y]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left = floor(n/2), right = ceil(n/2) [if n is odd, left &lt; right]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XY = 2^(2ceil(n/2))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+ 2^(ceil(n/2)) * [(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MakeEqualStringLength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MultipleSingleBit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n/2;// auto floor()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n-l;// remainder / ceil()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XlYl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XrYr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int p3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KaratsubaMultiple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AddBitToString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));//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Xl+Xr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Yl+Yr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p1 * (1&lt;&lt;(2*r)) + (p3-p1-p2) * (1&lt;&lt;r) +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817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Karatsuba Algorithm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DEF20-EE5A-D53B-CD1E-F9FEA1329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29195"/>
              </p:ext>
            </p:extLst>
          </p:nvPr>
        </p:nvGraphicFramePr>
        <p:xfrm>
          <a:off x="89407" y="868118"/>
          <a:ext cx="10794683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646805">
                  <a:extLst>
                    <a:ext uri="{9D8B030D-6E8A-4147-A177-3AD203B41FA5}">
                      <a16:colId xmlns:a16="http://schemas.microsoft.com/office/drawing/2014/main" val="3561499016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103320950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3075328344"/>
                    </a:ext>
                  </a:extLst>
                </a:gridCol>
              </a:tblGrid>
              <a:tr h="1421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sum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&lt;s2.length();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digit = 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if(digit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shift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s2.size()-(i+1));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(shift,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s1.size()-1, j = s2.size()-1;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|| j &gt;= 0 || s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&gt;=0) ? 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+= (j&gt;=0) ? s2[j] - '0' :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char(s % 2 + '0')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"Binary: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unsigned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if(res[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pow(2,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()-1-i);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"Decimal: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Karatsuba{//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s1, string&amp;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len2;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if(len1 &gt; len2)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carry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first = s1.at(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second = s2.at(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sum = (first ^ second ^ carry)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(char)sum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carry = (first &amp; second) | (second &amp; carry) | (first &amp; carry);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if(carry)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'1'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Multiply(string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(s2[0]-'0' == 1) &amp;&amp; (s1[0]-'0' == 1) ? "1" :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 = n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 = n -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xl = s1.substr(0,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s2.substr(0,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s2.substr(l,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p1 = Multiply(xl,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p2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p3 = Multiply(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2*(n-n/2)), p2),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(p3,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p2)), n-(n/2)));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"0";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while(n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num = n %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stringstream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ss &lt;&lt;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ss.str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n &gt;&gt;=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Substraction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string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MakeEqualLength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(s1[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 - (s2[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]-'0');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if(diff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j=i-1;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s1[j] = (s1[j]-'0'-1) % 10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if(s1[j] != '1')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DecimalToBinary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(diff+2) +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MakeShift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s1,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shift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shift = shift + '0';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shift;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s1 = "1100";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s2 = "1010";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if(len1 &lt;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&lt;len2-len1;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s1 = '0' +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s1.size();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if(len1 &gt; len2){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&lt;len1-len2;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s2 = '0' +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general_len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BinaryMultiplier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classic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obj.MakeMultiplication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(classic);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Karatsuba obj2;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kara = obj2.Multiply(s1, 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obj.BinaryStringToDecimal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(kara);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27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52791"/>
              </p:ext>
            </p:extLst>
          </p:nvPr>
        </p:nvGraphicFramePr>
        <p:xfrm>
          <a:off x="125130" y="868119"/>
          <a:ext cx="973321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2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주어진 점 세트를 포함하는 가장 작은 볼록 다각형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점들이 있으면 가장 바깥쪽 점들을 이어 테두리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중요성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윤곽선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[Convex Hull]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42DA01-F709-5A56-1B2B-70ECC09DD0E5}"/>
              </a:ext>
            </a:extLst>
          </p:cNvPr>
          <p:cNvGrpSpPr/>
          <p:nvPr/>
        </p:nvGrpSpPr>
        <p:grpSpPr>
          <a:xfrm>
            <a:off x="4325302" y="2459438"/>
            <a:ext cx="2983570" cy="2143184"/>
            <a:chOff x="4325302" y="2459438"/>
            <a:chExt cx="2983570" cy="214318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8A2FD9-4D68-332C-1C2E-4C232C7D7A1F}"/>
                </a:ext>
              </a:extLst>
            </p:cNvPr>
            <p:cNvSpPr/>
            <p:nvPr/>
          </p:nvSpPr>
          <p:spPr>
            <a:xfrm>
              <a:off x="4647625" y="3930383"/>
              <a:ext cx="159646" cy="1596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BF39F0-4FE7-0695-1372-960E2A2B0B96}"/>
                </a:ext>
              </a:extLst>
            </p:cNvPr>
            <p:cNvSpPr/>
            <p:nvPr/>
          </p:nvSpPr>
          <p:spPr>
            <a:xfrm>
              <a:off x="5931587" y="3494640"/>
              <a:ext cx="159646" cy="1596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61E636-0FE5-0AC7-41F1-1F1A5B72902E}"/>
                </a:ext>
              </a:extLst>
            </p:cNvPr>
            <p:cNvSpPr/>
            <p:nvPr/>
          </p:nvSpPr>
          <p:spPr>
            <a:xfrm>
              <a:off x="6597000" y="2681575"/>
              <a:ext cx="159646" cy="15964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2797-AF0D-AD57-CD64-D396C25AC0AE}"/>
                </a:ext>
              </a:extLst>
            </p:cNvPr>
            <p:cNvSpPr txBox="1"/>
            <p:nvPr/>
          </p:nvSpPr>
          <p:spPr>
            <a:xfrm>
              <a:off x="4325302" y="3705806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13083B-426C-3497-2179-94B34FA210A0}"/>
                </a:ext>
              </a:extLst>
            </p:cNvPr>
            <p:cNvSpPr txBox="1"/>
            <p:nvPr/>
          </p:nvSpPr>
          <p:spPr>
            <a:xfrm>
              <a:off x="5380316" y="328829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4F7C0-4E26-900A-7EEC-5E5D8BA68E44}"/>
                </a:ext>
              </a:extLst>
            </p:cNvPr>
            <p:cNvSpPr txBox="1"/>
            <p:nvPr/>
          </p:nvSpPr>
          <p:spPr>
            <a:xfrm>
              <a:off x="5951982" y="2533352"/>
              <a:ext cx="724841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(x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, y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7847CF8-A2A7-01B5-303B-8559FDEDDDB7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807271" y="4010206"/>
              <a:ext cx="120413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1687005-3F5D-11A5-D015-0A9A8BA33B5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6011410" y="3654286"/>
              <a:ext cx="0" cy="35592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3C3F74-AF94-4063-1DEC-B453CE1A680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6676823" y="2841221"/>
              <a:ext cx="0" cy="7332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F8544D-C8DF-6645-8747-D627DC5F5C7C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6091233" y="3574463"/>
              <a:ext cx="58559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CB13D0-AD67-FA1B-7887-297649BDF99C}"/>
                </a:ext>
              </a:extLst>
            </p:cNvPr>
            <p:cNvSpPr txBox="1"/>
            <p:nvPr/>
          </p:nvSpPr>
          <p:spPr>
            <a:xfrm>
              <a:off x="5092551" y="4014843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4E6B5-A282-F448-2375-3190DB319C0A}"/>
                </a:ext>
              </a:extLst>
            </p:cNvPr>
            <p:cNvSpPr txBox="1"/>
            <p:nvPr/>
          </p:nvSpPr>
          <p:spPr>
            <a:xfrm>
              <a:off x="5880625" y="3788756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A0189C-4872-CA76-3029-93C82130FF09}"/>
                </a:ext>
              </a:extLst>
            </p:cNvPr>
            <p:cNvSpPr txBox="1"/>
            <p:nvPr/>
          </p:nvSpPr>
          <p:spPr>
            <a:xfrm>
              <a:off x="5968249" y="3385557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-x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FFA9D-1EAB-41CC-D33F-D4F6FBA1F57A}"/>
                </a:ext>
              </a:extLst>
            </p:cNvPr>
            <p:cNvSpPr txBox="1"/>
            <p:nvPr/>
          </p:nvSpPr>
          <p:spPr>
            <a:xfrm>
              <a:off x="6584031" y="3117468"/>
              <a:ext cx="72484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-y</a:t>
              </a:r>
              <a:r>
                <a:rPr lang="en-US" altLang="ko-KR" sz="105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US" altLang="ko-KR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D60A37-B749-EEE2-7025-811AB5A0B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448" y="3784309"/>
              <a:ext cx="664545" cy="228216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9C6DB56-5EFD-BC6F-57E9-AAAE2D99C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993" y="3568822"/>
              <a:ext cx="625750" cy="214894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488E4A0-5E34-706B-D35A-7B8B5078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162" y="3107713"/>
              <a:ext cx="384467" cy="4644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CB4A004-5CC9-A646-E637-0641C30F1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001" y="2764531"/>
              <a:ext cx="276279" cy="3337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98ED3D9-50B2-10E7-8500-18CB4B6F7F1A}"/>
                </a:ext>
              </a:extLst>
            </p:cNvPr>
            <p:cNvGrpSpPr/>
            <p:nvPr/>
          </p:nvGrpSpPr>
          <p:grpSpPr>
            <a:xfrm>
              <a:off x="4883989" y="3404864"/>
              <a:ext cx="724841" cy="349511"/>
              <a:chOff x="572119" y="3179578"/>
              <a:chExt cx="724841" cy="34951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A25E3-F28C-FD98-406A-DB4E6F13F7E9}"/>
                  </a:ext>
                </a:extLst>
              </p:cNvPr>
              <p:cNvSpPr txBox="1"/>
              <p:nvPr/>
            </p:nvSpPr>
            <p:spPr>
              <a:xfrm>
                <a:off x="572119" y="3367506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(x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-x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DE416-3F78-7C54-EFEC-2918CE9506AF}"/>
                  </a:ext>
                </a:extLst>
              </p:cNvPr>
              <p:cNvSpPr txBox="1"/>
              <p:nvPr/>
            </p:nvSpPr>
            <p:spPr>
              <a:xfrm>
                <a:off x="572119" y="317957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/>
                  <a:t>(y</a:t>
                </a:r>
                <a:r>
                  <a:rPr lang="en-US" altLang="ko-KR" sz="1050" baseline="-25000" dirty="0"/>
                  <a:t>2</a:t>
                </a:r>
                <a:r>
                  <a:rPr lang="en-US" altLang="ko-KR" sz="1050" dirty="0"/>
                  <a:t>-y</a:t>
                </a:r>
                <a:r>
                  <a:rPr lang="en-US" altLang="ko-KR" sz="1050" baseline="-25000" dirty="0"/>
                  <a:t>1</a:t>
                </a:r>
                <a:r>
                  <a:rPr lang="en-US" altLang="ko-KR" sz="1050" dirty="0"/>
                  <a:t>)</a:t>
                </a:r>
                <a:endParaRPr lang="ko-KR" altLang="en-US" sz="900" dirty="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67A63C-A4A8-D18A-8A78-BDF1E528F0EC}"/>
                  </a:ext>
                </a:extLst>
              </p:cNvPr>
              <p:cNvCxnSpPr/>
              <p:nvPr/>
            </p:nvCxnSpPr>
            <p:spPr>
              <a:xfrm>
                <a:off x="717113" y="3367003"/>
                <a:ext cx="43485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8EA5F5-32E4-4295-6A1A-9FB8DE325BE0}"/>
                </a:ext>
              </a:extLst>
            </p:cNvPr>
            <p:cNvGrpSpPr/>
            <p:nvPr/>
          </p:nvGrpSpPr>
          <p:grpSpPr>
            <a:xfrm>
              <a:off x="5764190" y="2824396"/>
              <a:ext cx="724841" cy="349511"/>
              <a:chOff x="1452320" y="2599110"/>
              <a:chExt cx="724841" cy="34951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713133-6AAB-ADD1-07FE-D8562F0BCDA0}"/>
                  </a:ext>
                </a:extLst>
              </p:cNvPr>
              <p:cNvSpPr txBox="1"/>
              <p:nvPr/>
            </p:nvSpPr>
            <p:spPr>
              <a:xfrm>
                <a:off x="1452320" y="2787038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-x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B24925-198D-5243-6C89-519C513B872E}"/>
                  </a:ext>
                </a:extLst>
              </p:cNvPr>
              <p:cNvSpPr txBox="1"/>
              <p:nvPr/>
            </p:nvSpPr>
            <p:spPr>
              <a:xfrm>
                <a:off x="1452320" y="2599110"/>
                <a:ext cx="724841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rgbClr val="FF0000"/>
                    </a:solidFill>
                  </a:rPr>
                  <a:t>(y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-y</a:t>
                </a:r>
                <a:r>
                  <a:rPr lang="en-US" altLang="ko-KR" sz="105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sz="1050" dirty="0">
                    <a:solidFill>
                      <a:srgbClr val="FF0000"/>
                    </a:solidFill>
                  </a:rPr>
                  <a:t>)</a:t>
                </a:r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FAB5E98-3B94-0B8A-789A-861D92F3C93A}"/>
                  </a:ext>
                </a:extLst>
              </p:cNvPr>
              <p:cNvCxnSpPr/>
              <p:nvPr/>
            </p:nvCxnSpPr>
            <p:spPr>
              <a:xfrm>
                <a:off x="1597314" y="2786535"/>
                <a:ext cx="43485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4347C7E-BA2B-19E1-2E19-5AFF46EE6494}"/>
                </a:ext>
              </a:extLst>
            </p:cNvPr>
            <p:cNvSpPr/>
            <p:nvPr/>
          </p:nvSpPr>
          <p:spPr>
            <a:xfrm>
              <a:off x="4325302" y="2459438"/>
              <a:ext cx="2983570" cy="2143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52D0BE-7A3C-45A9-6C9A-F0AB517F2944}"/>
                </a:ext>
              </a:extLst>
            </p:cNvPr>
            <p:cNvSpPr txBox="1"/>
            <p:nvPr/>
          </p:nvSpPr>
          <p:spPr>
            <a:xfrm>
              <a:off x="4542552" y="4263300"/>
              <a:ext cx="25490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3-points Orientation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8078DFE-311F-FF20-DD0B-70692F4D5EF0}"/>
              </a:ext>
            </a:extLst>
          </p:cNvPr>
          <p:cNvGrpSpPr/>
          <p:nvPr/>
        </p:nvGrpSpPr>
        <p:grpSpPr>
          <a:xfrm>
            <a:off x="4352486" y="5180359"/>
            <a:ext cx="5400597" cy="1414399"/>
            <a:chOff x="4356529" y="4724750"/>
            <a:chExt cx="5400597" cy="14143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FFB935E-6BFA-35D5-01AA-19030FF8C09E}"/>
                </a:ext>
              </a:extLst>
            </p:cNvPr>
            <p:cNvGrpSpPr/>
            <p:nvPr/>
          </p:nvGrpSpPr>
          <p:grpSpPr>
            <a:xfrm>
              <a:off x="4356529" y="4724750"/>
              <a:ext cx="1397884" cy="356407"/>
              <a:chOff x="210046" y="4561964"/>
              <a:chExt cx="1397884" cy="356407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A95E638-C8A8-AD1E-A5C7-6DF4090E2C78}"/>
                  </a:ext>
                </a:extLst>
              </p:cNvPr>
              <p:cNvGrpSpPr/>
              <p:nvPr/>
            </p:nvGrpSpPr>
            <p:grpSpPr>
              <a:xfrm>
                <a:off x="210046" y="4568860"/>
                <a:ext cx="724841" cy="349511"/>
                <a:chOff x="572119" y="3179578"/>
                <a:chExt cx="724841" cy="34951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462B9D-9A3D-0F18-557A-BF29798EDCB8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20EED5-D2CA-EFEE-E575-EE7D1A942712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E995B12-2605-1C26-569F-CCB503CBB835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A79F4-EC8D-83B0-27C1-05F34D59AC7F}"/>
                  </a:ext>
                </a:extLst>
              </p:cNvPr>
              <p:cNvGrpSpPr/>
              <p:nvPr/>
            </p:nvGrpSpPr>
            <p:grpSpPr>
              <a:xfrm>
                <a:off x="883089" y="4561964"/>
                <a:ext cx="724841" cy="349511"/>
                <a:chOff x="1452320" y="2599110"/>
                <a:chExt cx="724841" cy="349511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E77BDA-E10F-D9F2-D6D1-AD2998BD6037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B64D6E2-E141-D338-5B96-AD40DE82A343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F44A2EAE-E5C0-4932-D30C-ECE414386FC6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704D661-0222-9A2A-575F-A665227EC864}"/>
                  </a:ext>
                </a:extLst>
              </p:cNvPr>
              <p:cNvSpPr txBox="1"/>
              <p:nvPr/>
            </p:nvSpPr>
            <p:spPr>
              <a:xfrm>
                <a:off x="778157" y="4663248"/>
                <a:ext cx="262438" cy="18607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=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3DACD31-8C66-224A-29CC-2CEEB1B1D7F1}"/>
                </a:ext>
              </a:extLst>
            </p:cNvPr>
            <p:cNvGrpSpPr/>
            <p:nvPr/>
          </p:nvGrpSpPr>
          <p:grpSpPr>
            <a:xfrm>
              <a:off x="4356529" y="5253746"/>
              <a:ext cx="1397884" cy="356407"/>
              <a:chOff x="215572" y="5093934"/>
              <a:chExt cx="1397884" cy="356407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9F50398-EEE5-9DBB-9385-AE1A7D25F875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9553004-957B-37F8-98C9-57D833AECCB0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44D6C27-88B4-90F5-6626-C4BE57B7F7E4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CB37C6DE-D09F-65FC-85DD-B704891481DD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6E3692-812F-7E09-8DDC-695CA79DA52D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510A22D-1966-0853-BA82-0BB934DD47E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0503D-3B15-886B-2661-BDC2C0B1700D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44FA522A-D509-7D63-E602-DC09B1E1E6EF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80D3A-183A-5011-169B-21ADE80B8BD1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&gt;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ABF04-A447-EABD-DBC3-3823157129CC}"/>
                </a:ext>
              </a:extLst>
            </p:cNvPr>
            <p:cNvGrpSpPr/>
            <p:nvPr/>
          </p:nvGrpSpPr>
          <p:grpSpPr>
            <a:xfrm>
              <a:off x="4356529" y="5782742"/>
              <a:ext cx="1397884" cy="356407"/>
              <a:chOff x="215572" y="5093934"/>
              <a:chExt cx="1397884" cy="356407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5844DA7-8E3C-A1D1-9CBA-BE352505BF58}"/>
                  </a:ext>
                </a:extLst>
              </p:cNvPr>
              <p:cNvGrpSpPr/>
              <p:nvPr/>
            </p:nvGrpSpPr>
            <p:grpSpPr>
              <a:xfrm>
                <a:off x="215572" y="5100830"/>
                <a:ext cx="724841" cy="349511"/>
                <a:chOff x="572119" y="3179578"/>
                <a:chExt cx="724841" cy="349511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5AD9649-D68B-4568-0B6F-066AE771EF94}"/>
                    </a:ext>
                  </a:extLst>
                </p:cNvPr>
                <p:cNvSpPr txBox="1"/>
                <p:nvPr/>
              </p:nvSpPr>
              <p:spPr>
                <a:xfrm>
                  <a:off x="572119" y="3367506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(x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-x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8ED6DD1-35D8-8BDB-3D75-EB21BA99E8A8}"/>
                    </a:ext>
                  </a:extLst>
                </p:cNvPr>
                <p:cNvSpPr txBox="1"/>
                <p:nvPr/>
              </p:nvSpPr>
              <p:spPr>
                <a:xfrm>
                  <a:off x="572119" y="317957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/>
                    <a:t>(y</a:t>
                  </a:r>
                  <a:r>
                    <a:rPr lang="en-US" altLang="ko-KR" sz="1050" baseline="-25000" dirty="0"/>
                    <a:t>2</a:t>
                  </a:r>
                  <a:r>
                    <a:rPr lang="en-US" altLang="ko-KR" sz="1050" dirty="0"/>
                    <a:t>-y</a:t>
                  </a:r>
                  <a:r>
                    <a:rPr lang="en-US" altLang="ko-KR" sz="1050" baseline="-25000" dirty="0"/>
                    <a:t>1</a:t>
                  </a:r>
                  <a:r>
                    <a:rPr lang="en-US" altLang="ko-KR" sz="1050" dirty="0"/>
                    <a:t>)</a:t>
                  </a:r>
                  <a:endParaRPr lang="ko-KR" altLang="en-US" sz="900" dirty="0"/>
                </a:p>
              </p:txBody>
            </p: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6594267-DC82-00A8-142D-47A10E58F9DA}"/>
                    </a:ext>
                  </a:extLst>
                </p:cNvPr>
                <p:cNvCxnSpPr/>
                <p:nvPr/>
              </p:nvCxnSpPr>
              <p:spPr>
                <a:xfrm>
                  <a:off x="717113" y="3367003"/>
                  <a:ext cx="434852" cy="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DA65A1E-FCB8-00F8-6E72-72DEF5F99B06}"/>
                  </a:ext>
                </a:extLst>
              </p:cNvPr>
              <p:cNvGrpSpPr/>
              <p:nvPr/>
            </p:nvGrpSpPr>
            <p:grpSpPr>
              <a:xfrm>
                <a:off x="888615" y="5093934"/>
                <a:ext cx="724841" cy="349511"/>
                <a:chOff x="1452320" y="2599110"/>
                <a:chExt cx="724841" cy="349511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66EA48-62A4-0F0A-2852-E0F5FFB3873A}"/>
                    </a:ext>
                  </a:extLst>
                </p:cNvPr>
                <p:cNvSpPr txBox="1"/>
                <p:nvPr/>
              </p:nvSpPr>
              <p:spPr>
                <a:xfrm>
                  <a:off x="1452320" y="2787038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-x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1238E1A-50BF-F682-3E7B-642F1941A0BC}"/>
                    </a:ext>
                  </a:extLst>
                </p:cNvPr>
                <p:cNvSpPr txBox="1"/>
                <p:nvPr/>
              </p:nvSpPr>
              <p:spPr>
                <a:xfrm>
                  <a:off x="1452320" y="2599110"/>
                  <a:ext cx="724841" cy="161583"/>
                </a:xfrm>
                <a:prstGeom prst="rect">
                  <a:avLst/>
                </a:prstGeom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2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(y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3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-y</a:t>
                  </a:r>
                  <a:r>
                    <a:rPr lang="en-US" altLang="ko-KR" sz="1050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en-US" altLang="ko-KR" sz="1050" dirty="0">
                      <a:solidFill>
                        <a:srgbClr val="FF0000"/>
                      </a:solidFill>
                    </a:rPr>
                    <a:t>)</a:t>
                  </a:r>
                  <a:endParaRPr lang="ko-KR" altLang="en-US" sz="9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DB2E228-9168-E596-54D5-4DAF425EB501}"/>
                    </a:ext>
                  </a:extLst>
                </p:cNvPr>
                <p:cNvCxnSpPr/>
                <p:nvPr/>
              </p:nvCxnSpPr>
              <p:spPr>
                <a:xfrm>
                  <a:off x="1597314" y="2786535"/>
                  <a:ext cx="4348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F7BE14-9E47-0FB1-BCA4-09D84132C295}"/>
                  </a:ext>
                </a:extLst>
              </p:cNvPr>
              <p:cNvSpPr txBox="1"/>
              <p:nvPr/>
            </p:nvSpPr>
            <p:spPr>
              <a:xfrm>
                <a:off x="783683" y="5195218"/>
                <a:ext cx="262438" cy="16158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&lt;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F635-81EB-6F25-E075-D4C036C6B33C}"/>
                </a:ext>
              </a:extLst>
            </p:cNvPr>
            <p:cNvSpPr txBox="1"/>
            <p:nvPr/>
          </p:nvSpPr>
          <p:spPr>
            <a:xfrm>
              <a:off x="5685868" y="4860564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20585C-0DEE-C414-90C5-8ADDD255D3F0}"/>
                </a:ext>
              </a:extLst>
            </p:cNvPr>
            <p:cNvSpPr txBox="1"/>
            <p:nvPr/>
          </p:nvSpPr>
          <p:spPr>
            <a:xfrm>
              <a:off x="5685868" y="5360779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24331C3-BB6E-C6EF-AF8D-E918200CED25}"/>
                </a:ext>
              </a:extLst>
            </p:cNvPr>
            <p:cNvSpPr txBox="1"/>
            <p:nvPr/>
          </p:nvSpPr>
          <p:spPr>
            <a:xfrm>
              <a:off x="5685868" y="5876455"/>
              <a:ext cx="262438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198E2E-C4B1-ACF6-EFA3-22FD2AECA1E3}"/>
                </a:ext>
              </a:extLst>
            </p:cNvPr>
            <p:cNvSpPr txBox="1"/>
            <p:nvPr/>
          </p:nvSpPr>
          <p:spPr>
            <a:xfrm>
              <a:off x="5968249" y="4846734"/>
              <a:ext cx="35154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Collinear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F4CB8DD-C9C5-E12F-B0AB-6B73C0FDB714}"/>
                </a:ext>
              </a:extLst>
            </p:cNvPr>
            <p:cNvSpPr txBox="1"/>
            <p:nvPr/>
          </p:nvSpPr>
          <p:spPr>
            <a:xfrm>
              <a:off x="5948306" y="5359939"/>
              <a:ext cx="363965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&gt;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044A7C-1708-F2D8-482E-952AD310CF97}"/>
                </a:ext>
              </a:extLst>
            </p:cNvPr>
            <p:cNvSpPr txBox="1"/>
            <p:nvPr/>
          </p:nvSpPr>
          <p:spPr>
            <a:xfrm>
              <a:off x="5948305" y="5884026"/>
              <a:ext cx="3808821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rgbClr val="FF0000"/>
                  </a:solidFill>
                </a:rPr>
                <a:t>(x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-x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(y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-y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 </a:t>
              </a:r>
              <a:r>
                <a:rPr lang="en-US" altLang="ko-KR" sz="1050" dirty="0">
                  <a:solidFill>
                    <a:schemeClr val="tx1"/>
                  </a:solidFill>
                </a:rPr>
                <a:t>- </a:t>
              </a:r>
              <a:r>
                <a:rPr lang="en-US" altLang="ko-KR" sz="1050" dirty="0">
                  <a:solidFill>
                    <a:srgbClr val="FF0000"/>
                  </a:solidFill>
                </a:rPr>
                <a:t>(y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ko-KR" sz="1050" dirty="0">
                  <a:solidFill>
                    <a:srgbClr val="FF0000"/>
                  </a:solidFill>
                </a:rPr>
                <a:t>-y</a:t>
              </a:r>
              <a:r>
                <a:rPr lang="en-US" altLang="ko-KR" sz="1050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ko-KR" sz="1050" dirty="0">
                  <a:solidFill>
                    <a:srgbClr val="FF0000"/>
                  </a:solidFill>
                </a:rPr>
                <a:t>)</a:t>
              </a:r>
              <a:r>
                <a:rPr lang="en-US" altLang="ko-KR" sz="1050" dirty="0"/>
                <a:t>(x</a:t>
              </a:r>
              <a:r>
                <a:rPr lang="en-US" altLang="ko-KR" sz="1050" baseline="-25000" dirty="0"/>
                <a:t>2</a:t>
              </a:r>
              <a:r>
                <a:rPr lang="en-US" altLang="ko-KR" sz="1050" dirty="0"/>
                <a:t>-x</a:t>
              </a:r>
              <a:r>
                <a:rPr lang="en-US" altLang="ko-KR" sz="1050" baseline="-25000" dirty="0"/>
                <a:t>1</a:t>
              </a:r>
              <a:r>
                <a:rPr lang="en-US" altLang="ko-KR" sz="1050" dirty="0"/>
                <a:t>)</a:t>
              </a:r>
              <a:r>
                <a:rPr lang="en-US" altLang="ko-KR" sz="1050" dirty="0">
                  <a:solidFill>
                    <a:schemeClr val="tx1"/>
                  </a:solidFill>
                </a:rPr>
                <a:t> &lt; 0 </a:t>
              </a:r>
              <a:r>
                <a:rPr lang="en-US" altLang="ko-KR" sz="1050" dirty="0">
                  <a:solidFill>
                    <a:schemeClr val="tx1"/>
                  </a:solidFill>
                  <a:sym typeface="Wingdings" panose="05000000000000000000" pitchFamily="2" charset="2"/>
                </a:rPr>
                <a:t> Counterclockwise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C7718BB6-B5C4-B36A-FA03-6AEBD74E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1" y="3609585"/>
            <a:ext cx="3744177" cy="1799872"/>
          </a:xfrm>
          <a:prstGeom prst="rect">
            <a:avLst/>
          </a:prstGeom>
        </p:spPr>
      </p:pic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0F748E88-ECC1-17D3-3D51-517368C3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32025"/>
              </p:ext>
            </p:extLst>
          </p:nvPr>
        </p:nvGraphicFramePr>
        <p:xfrm>
          <a:off x="8935552" y="2245828"/>
          <a:ext cx="31419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p1, Point p2, Point p3){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(p2.y - p1.y) * (p3.x - p2.x) - (p2.x - p1.x) * (p3.y - 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 0, 0 }, p2 = { 4, 4 }, p3 = { 1, 2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orientation(p1, p2, p3);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"Linear";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(o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"Clockwise";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CounterClockwise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37F67DF9-2385-B802-AAED-D21C9BED398D}"/>
              </a:ext>
            </a:extLst>
          </p:cNvPr>
          <p:cNvSpPr txBox="1"/>
          <p:nvPr/>
        </p:nvSpPr>
        <p:spPr>
          <a:xfrm>
            <a:off x="4352486" y="4897222"/>
            <a:ext cx="4769476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- 3-Points Orientation’s </a:t>
            </a:r>
            <a:r>
              <a:rPr lang="en-US" altLang="ko-KR" sz="1050" dirty="0">
                <a:solidFill>
                  <a:srgbClr val="FF0000"/>
                </a:solidFill>
              </a:rPr>
              <a:t>type is 3</a:t>
            </a:r>
            <a:r>
              <a:rPr lang="en-US" altLang="ko-KR" sz="1050" dirty="0">
                <a:solidFill>
                  <a:schemeClr val="tx1"/>
                </a:solidFill>
              </a:rPr>
              <a:t>(collinear, clockwise, counterclockwise)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21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(2)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5A3866-A538-EFD1-D0C6-93BE641B6E6B}"/>
              </a:ext>
            </a:extLst>
          </p:cNvPr>
          <p:cNvGrpSpPr/>
          <p:nvPr/>
        </p:nvGrpSpPr>
        <p:grpSpPr>
          <a:xfrm>
            <a:off x="304800" y="1035736"/>
            <a:ext cx="5951339" cy="4909315"/>
            <a:chOff x="6096000" y="866043"/>
            <a:chExt cx="5951339" cy="4909315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C6B11514-FCF0-86EC-DC9B-7A1E3A24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2137" y="866043"/>
              <a:ext cx="4421313" cy="3213193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30F2A5F0-26D5-4EAD-E1A9-416DB64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8350" y="3973317"/>
              <a:ext cx="4343900" cy="10991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3B0E67-8958-FC08-3375-B423650A5C56}"/>
                </a:ext>
              </a:extLst>
            </p:cNvPr>
            <p:cNvSpPr txBox="1"/>
            <p:nvPr/>
          </p:nvSpPr>
          <p:spPr>
            <a:xfrm>
              <a:off x="7327406" y="5096225"/>
              <a:ext cx="3145787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&lt; Intersection of 2 Lines 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E341F-1D3C-03DC-313F-E73E58F3D33D}"/>
                </a:ext>
              </a:extLst>
            </p:cNvPr>
            <p:cNvSpPr txBox="1"/>
            <p:nvPr/>
          </p:nvSpPr>
          <p:spPr>
            <a:xfrm>
              <a:off x="6096000" y="5403558"/>
              <a:ext cx="595133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Generally, if 2 lines </a:t>
              </a:r>
              <a:r>
                <a:rPr lang="en-US" altLang="ko-KR" sz="1050" dirty="0">
                  <a:solidFill>
                    <a:srgbClr val="FF0000"/>
                  </a:solidFill>
                </a:rPr>
                <a:t>intersects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orientations are different </a:t>
              </a:r>
              <a:r>
                <a:rPr lang="en-US" altLang="ko-KR" sz="1050" dirty="0">
                  <a:solidFill>
                    <a:schemeClr val="tx1"/>
                  </a:solidFill>
                </a:rPr>
                <a:t>from one line to other line’s point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D25A4-C118-0EDF-21D8-9AE9F6CFA3C6}"/>
                </a:ext>
              </a:extLst>
            </p:cNvPr>
            <p:cNvSpPr txBox="1"/>
            <p:nvPr/>
          </p:nvSpPr>
          <p:spPr>
            <a:xfrm>
              <a:off x="6096000" y="5613775"/>
              <a:ext cx="5712440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en-US" altLang="ko-KR" sz="1050" dirty="0">
                  <a:solidFill>
                    <a:schemeClr val="tx1"/>
                  </a:solidFill>
                </a:rPr>
                <a:t>- if 2 lines are </a:t>
              </a:r>
              <a:r>
                <a:rPr lang="en-US" altLang="ko-KR" sz="1050" dirty="0">
                  <a:solidFill>
                    <a:srgbClr val="FF0000"/>
                  </a:solidFill>
                </a:rPr>
                <a:t>collinear and intersect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/>
                <a:t>x-project and y-project</a:t>
              </a:r>
              <a:r>
                <a:rPr lang="en-US" altLang="ko-KR" sz="1050" dirty="0">
                  <a:solidFill>
                    <a:schemeClr val="tx1"/>
                  </a:solidFill>
                </a:rPr>
                <a:t> of 2 lines </a:t>
              </a:r>
              <a:r>
                <a:rPr lang="en-US" altLang="ko-KR" sz="1050" dirty="0"/>
                <a:t>intersect</a:t>
              </a:r>
              <a:endParaRPr lang="ko-KR" altLang="en-US" sz="9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8064"/>
              </p:ext>
            </p:extLst>
          </p:nvPr>
        </p:nvGraphicFramePr>
        <p:xfrm>
          <a:off x="6725395" y="1330359"/>
          <a:ext cx="4529455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0)? 1: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q1, Point p2, Point q2) {</a:t>
                      </a:r>
                      <a:r>
                        <a:rPr lang="en-US" altLang="ko-KR" sz="7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o1 = orientation(p1, q1, p2);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o2 = orientation(p1, q1, q2);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o3 = orientation(p2, q2, p1);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o4 = orientation(p2, q2, q1);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!= o2 &amp;&amp; o3 != o4)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(o1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(o2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q2, q1))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(o3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p1,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(o4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onSegment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(p2, q1, q2)) return true;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p1 = {10, 0}, q1 = {0,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p2 = {0, 0},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{-5, -5}, q1 = {0, 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{1, 1}, q2 = {10, 10};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doIntersect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q1, p2, q2)?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853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(3)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7783"/>
              </p:ext>
            </p:extLst>
          </p:nvPr>
        </p:nvGraphicFramePr>
        <p:xfrm>
          <a:off x="5726712" y="5358597"/>
          <a:ext cx="4529455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94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temp1.first;// P's orientation &lt; Q's orientation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9BFA403-4401-88A9-1851-DB2D69EECFF1}"/>
              </a:ext>
            </a:extLst>
          </p:cNvPr>
          <p:cNvCxnSpPr>
            <a:cxnSpLocks/>
          </p:cNvCxnSpPr>
          <p:nvPr/>
        </p:nvCxnSpPr>
        <p:spPr>
          <a:xfrm>
            <a:off x="3284602" y="4147619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488238E8-5A67-EA22-A8C1-84123615C8C5}"/>
              </a:ext>
            </a:extLst>
          </p:cNvPr>
          <p:cNvCxnSpPr>
            <a:cxnSpLocks/>
          </p:cNvCxnSpPr>
          <p:nvPr/>
        </p:nvCxnSpPr>
        <p:spPr>
          <a:xfrm rot="5400000">
            <a:off x="3276112" y="4163101"/>
            <a:ext cx="14015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316691" y="2994695"/>
            <a:ext cx="5231697" cy="373224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CA23D0A-9471-DEDC-87FA-5D0435B22643}"/>
              </a:ext>
            </a:extLst>
          </p:cNvPr>
          <p:cNvGrpSpPr/>
          <p:nvPr/>
        </p:nvGrpSpPr>
        <p:grpSpPr>
          <a:xfrm>
            <a:off x="701008" y="3435463"/>
            <a:ext cx="1628089" cy="1424851"/>
            <a:chOff x="701008" y="3435463"/>
            <a:chExt cx="1628089" cy="1424851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092E934-7C5D-F0A6-2BA9-665BDDEBCB0B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17CC2FF-E721-1B66-9705-F06E87A7E4A8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4FD02A4-469A-4582-F1CF-21D6A825F917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69783E04-CD9A-8DCA-A74A-C404C319B81C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7EAC3E7-AF0F-AAA9-FEEB-CA0ED5E0AA4E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659C53A-185E-2E76-971A-2B534D823062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A1A8E29-E188-D9AF-451C-365F4BE04705}"/>
                </a:ext>
              </a:extLst>
            </p:cNvPr>
            <p:cNvCxnSpPr>
              <a:cxnSpLocks/>
              <a:endCxn id="162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699D045B-80D0-5E1A-320B-5A997B926F5E}"/>
                </a:ext>
              </a:extLst>
            </p:cNvPr>
            <p:cNvCxnSpPr>
              <a:cxnSpLocks/>
              <a:stCxn id="162" idx="3"/>
              <a:endCxn id="158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64A9E46-5D3B-79D2-3245-CE9ACE9335F4}"/>
                </a:ext>
              </a:extLst>
            </p:cNvPr>
            <p:cNvCxnSpPr>
              <a:cxnSpLocks/>
              <a:stCxn id="158" idx="2"/>
              <a:endCxn id="157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46C4674-DCED-DEA4-300D-1F05EEB2EF01}"/>
                </a:ext>
              </a:extLst>
            </p:cNvPr>
            <p:cNvCxnSpPr>
              <a:cxnSpLocks/>
              <a:stCxn id="159" idx="3"/>
              <a:endCxn id="157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B351E22-3D40-BFB5-3417-67BEFBF6C187}"/>
                </a:ext>
              </a:extLst>
            </p:cNvPr>
            <p:cNvCxnSpPr>
              <a:cxnSpLocks/>
              <a:stCxn id="160" idx="2"/>
              <a:endCxn id="159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F02D5FD-7DCD-9EE4-667C-6099C9E47990}"/>
                </a:ext>
              </a:extLst>
            </p:cNvPr>
            <p:cNvCxnSpPr>
              <a:cxnSpLocks/>
              <a:stCxn id="161" idx="1"/>
              <a:endCxn id="160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B12B959-E498-7DB8-68B9-A584F98577EF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C1DB3E4C-71EE-9765-DA9D-3C092BA06830}"/>
              </a:ext>
            </a:extLst>
          </p:cNvPr>
          <p:cNvSpPr/>
          <p:nvPr/>
        </p:nvSpPr>
        <p:spPr>
          <a:xfrm>
            <a:off x="3924792" y="4087047"/>
            <a:ext cx="121144" cy="1211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339DC10-82E1-077F-1873-1EBB218C51C3}"/>
              </a:ext>
            </a:extLst>
          </p:cNvPr>
          <p:cNvSpPr/>
          <p:nvPr/>
        </p:nvSpPr>
        <p:spPr>
          <a:xfrm>
            <a:off x="4355895" y="373511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30C3A95-10E4-DEC0-8B44-464808D3B301}"/>
              </a:ext>
            </a:extLst>
          </p:cNvPr>
          <p:cNvSpPr/>
          <p:nvPr/>
        </p:nvSpPr>
        <p:spPr>
          <a:xfrm>
            <a:off x="3546550" y="3574983"/>
            <a:ext cx="121144" cy="1211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01E7C0-C976-E7A3-B287-494E61E8FC63}"/>
              </a:ext>
            </a:extLst>
          </p:cNvPr>
          <p:cNvSpPr txBox="1"/>
          <p:nvPr/>
        </p:nvSpPr>
        <p:spPr>
          <a:xfrm>
            <a:off x="3203973" y="3273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6BE3BFD-A20C-A570-8E23-20F67FBF6ADA}"/>
              </a:ext>
            </a:extLst>
          </p:cNvPr>
          <p:cNvSpPr txBox="1"/>
          <p:nvPr/>
        </p:nvSpPr>
        <p:spPr>
          <a:xfrm>
            <a:off x="4370030" y="3511461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, y</a:t>
            </a:r>
            <a:r>
              <a:rPr lang="en-US" altLang="ko-KR" baseline="-25000" dirty="0">
                <a:solidFill>
                  <a:schemeClr val="tx1"/>
                </a:solidFill>
              </a:rPr>
              <a:t>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67F05DA-4A62-57C0-489B-658B257321CE}"/>
              </a:ext>
            </a:extLst>
          </p:cNvPr>
          <p:cNvCxnSpPr>
            <a:cxnSpLocks/>
          </p:cNvCxnSpPr>
          <p:nvPr/>
        </p:nvCxnSpPr>
        <p:spPr>
          <a:xfrm>
            <a:off x="4416467" y="3866704"/>
            <a:ext cx="0" cy="280915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FE4C937-9E1D-5F22-32DA-B8FA7FAEDB09}"/>
              </a:ext>
            </a:extLst>
          </p:cNvPr>
          <p:cNvCxnSpPr>
            <a:cxnSpLocks/>
          </p:cNvCxnSpPr>
          <p:nvPr/>
        </p:nvCxnSpPr>
        <p:spPr>
          <a:xfrm>
            <a:off x="3607122" y="3685993"/>
            <a:ext cx="0" cy="45136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FB08105-EBF6-8A4F-DBC2-9062A55E175E}"/>
              </a:ext>
            </a:extLst>
          </p:cNvPr>
          <p:cNvCxnSpPr>
            <a:cxnSpLocks/>
          </p:cNvCxnSpPr>
          <p:nvPr/>
        </p:nvCxnSpPr>
        <p:spPr>
          <a:xfrm>
            <a:off x="3976874" y="3795086"/>
            <a:ext cx="37902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85DEBE-0507-0730-FFD0-9A46EC56F53D}"/>
              </a:ext>
            </a:extLst>
          </p:cNvPr>
          <p:cNvCxnSpPr>
            <a:cxnSpLocks/>
          </p:cNvCxnSpPr>
          <p:nvPr/>
        </p:nvCxnSpPr>
        <p:spPr>
          <a:xfrm>
            <a:off x="3667694" y="3635555"/>
            <a:ext cx="30918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A449A8-5C32-1091-A863-6670C5926B7E}"/>
              </a:ext>
            </a:extLst>
          </p:cNvPr>
          <p:cNvSpPr txBox="1"/>
          <p:nvPr/>
        </p:nvSpPr>
        <p:spPr>
          <a:xfrm>
            <a:off x="3945624" y="4228768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y</a:t>
            </a:r>
            <a:r>
              <a:rPr lang="en-US" altLang="ko-KR" baseline="-25000" dirty="0" err="1">
                <a:solidFill>
                  <a:schemeClr val="tx1"/>
                </a:solidFill>
              </a:rPr>
              <a:t>m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C0E282-68F2-044B-2F46-A89424BBA3B1}"/>
              </a:ext>
            </a:extLst>
          </p:cNvPr>
          <p:cNvSpPr txBox="1"/>
          <p:nvPr/>
        </p:nvSpPr>
        <p:spPr>
          <a:xfrm>
            <a:off x="492443" y="549945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P = 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, 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1DBE6F-1C0E-7A00-2A50-16F7130B6132}"/>
              </a:ext>
            </a:extLst>
          </p:cNvPr>
          <p:cNvSpPr txBox="1"/>
          <p:nvPr/>
        </p:nvSpPr>
        <p:spPr>
          <a:xfrm>
            <a:off x="492443" y="5768117"/>
            <a:ext cx="1197897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Q = 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, 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endParaRPr lang="ko-KR" altLang="en-US" sz="9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7FC7965-8C08-1AF0-F489-D6C83D8BDB1B}"/>
              </a:ext>
            </a:extLst>
          </p:cNvPr>
          <p:cNvSpPr txBox="1"/>
          <p:nvPr/>
        </p:nvSpPr>
        <p:spPr>
          <a:xfrm>
            <a:off x="492443" y="6036777"/>
            <a:ext cx="480648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P’s quadrant is higher than Q, order point by counterclockwise order</a:t>
            </a:r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C44A8917-5999-4256-F56C-E177FE74AFB8}"/>
              </a:ext>
            </a:extLst>
          </p:cNvPr>
          <p:cNvSpPr/>
          <p:nvPr/>
        </p:nvSpPr>
        <p:spPr>
          <a:xfrm>
            <a:off x="933847" y="3687538"/>
            <a:ext cx="1114790" cy="989288"/>
          </a:xfrm>
          <a:custGeom>
            <a:avLst/>
            <a:gdLst>
              <a:gd name="connsiteX0" fmla="*/ 1114790 w 1114790"/>
              <a:gd name="connsiteY0" fmla="*/ 228932 h 989288"/>
              <a:gd name="connsiteX1" fmla="*/ 666057 w 1114790"/>
              <a:gd name="connsiteY1" fmla="*/ 332 h 989288"/>
              <a:gd name="connsiteX2" fmla="*/ 217324 w 1114790"/>
              <a:gd name="connsiteY2" fmla="*/ 195066 h 989288"/>
              <a:gd name="connsiteX3" fmla="*/ 5657 w 1114790"/>
              <a:gd name="connsiteY3" fmla="*/ 804666 h 989288"/>
              <a:gd name="connsiteX4" fmla="*/ 428990 w 1114790"/>
              <a:gd name="connsiteY4" fmla="*/ 982466 h 989288"/>
              <a:gd name="connsiteX5" fmla="*/ 1063990 w 1114790"/>
              <a:gd name="connsiteY5" fmla="*/ 618399 h 98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790" h="989288">
                <a:moveTo>
                  <a:pt x="1114790" y="228932"/>
                </a:moveTo>
                <a:cubicBezTo>
                  <a:pt x="965212" y="117454"/>
                  <a:pt x="815634" y="5976"/>
                  <a:pt x="666057" y="332"/>
                </a:cubicBezTo>
                <a:cubicBezTo>
                  <a:pt x="516480" y="-5312"/>
                  <a:pt x="327391" y="61010"/>
                  <a:pt x="217324" y="195066"/>
                </a:cubicBezTo>
                <a:cubicBezTo>
                  <a:pt x="107257" y="329122"/>
                  <a:pt x="-29621" y="673433"/>
                  <a:pt x="5657" y="804666"/>
                </a:cubicBezTo>
                <a:cubicBezTo>
                  <a:pt x="40935" y="935899"/>
                  <a:pt x="252601" y="1013510"/>
                  <a:pt x="428990" y="982466"/>
                </a:cubicBezTo>
                <a:cubicBezTo>
                  <a:pt x="605379" y="951422"/>
                  <a:pt x="834684" y="784910"/>
                  <a:pt x="1063990" y="618399"/>
                </a:cubicBezTo>
              </a:path>
            </a:pathLst>
          </a:cu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728426" y="4984056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Compare by counterclockwise order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F59B301-E65A-C0FD-1303-49D84640BB28}"/>
              </a:ext>
            </a:extLst>
          </p:cNvPr>
          <p:cNvCxnSpPr>
            <a:stCxn id="186" idx="1"/>
            <a:endCxn id="192" idx="5"/>
          </p:cNvCxnSpPr>
          <p:nvPr/>
        </p:nvCxnSpPr>
        <p:spPr>
          <a:xfrm flipH="1" flipV="1">
            <a:off x="3649953" y="3678386"/>
            <a:ext cx="292580" cy="426402"/>
          </a:xfrm>
          <a:prstGeom prst="straightConnector1">
            <a:avLst/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E3D5B176-A6DE-463E-D950-2859F314C79D}"/>
              </a:ext>
            </a:extLst>
          </p:cNvPr>
          <p:cNvSpPr txBox="1"/>
          <p:nvPr/>
        </p:nvSpPr>
        <p:spPr>
          <a:xfrm>
            <a:off x="492443" y="6305438"/>
            <a:ext cx="4806484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If 2 points are located at </a:t>
            </a:r>
            <a:r>
              <a:rPr lang="en-US" altLang="ko-KR" sz="105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quadrant</a:t>
            </a:r>
          </a:p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(y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-y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/>
              <a:t>(x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-x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&lt; </a:t>
            </a:r>
            <a:r>
              <a:rPr lang="en-US" altLang="ko-KR" sz="1050" dirty="0"/>
              <a:t>(y</a:t>
            </a:r>
            <a:r>
              <a:rPr lang="en-US" altLang="ko-KR" sz="1050" baseline="-25000" dirty="0"/>
              <a:t>2</a:t>
            </a:r>
            <a:r>
              <a:rPr lang="en-US" altLang="ko-KR" sz="1050" dirty="0"/>
              <a:t>-y</a:t>
            </a:r>
            <a:r>
              <a:rPr lang="en-US" altLang="ko-KR" sz="1050" baseline="-25000" dirty="0"/>
              <a:t>m</a:t>
            </a:r>
            <a:r>
              <a:rPr lang="en-US" altLang="ko-KR" sz="1050" dirty="0"/>
              <a:t>)</a:t>
            </a:r>
            <a:r>
              <a:rPr lang="en-US" altLang="ko-KR" sz="1050" dirty="0">
                <a:solidFill>
                  <a:srgbClr val="FF0000"/>
                </a:solidFill>
              </a:rPr>
              <a:t>(x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1</a:t>
            </a:r>
            <a:r>
              <a:rPr lang="en-US" altLang="ko-KR" sz="1050" dirty="0">
                <a:solidFill>
                  <a:srgbClr val="FF0000"/>
                </a:solidFill>
              </a:rPr>
              <a:t>-x</a:t>
            </a:r>
            <a:r>
              <a:rPr lang="en-US" altLang="ko-KR" sz="1050" baseline="-25000" dirty="0">
                <a:solidFill>
                  <a:srgbClr val="FF0000"/>
                </a:solidFill>
              </a:rPr>
              <a:t>m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sym typeface="Wingdings" panose="05000000000000000000" pitchFamily="2" charset="2"/>
              </a:rPr>
              <a:t> P’s orientation &lt; Q’s orientation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CD8AC21-9F5C-73E0-7476-08E78FAEC32F}"/>
              </a:ext>
            </a:extLst>
          </p:cNvPr>
          <p:cNvSpPr/>
          <p:nvPr/>
        </p:nvSpPr>
        <p:spPr>
          <a:xfrm>
            <a:off x="316691" y="1027258"/>
            <a:ext cx="8801909" cy="1859354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98C65FE-3DF4-7D9C-DAB4-6589BD6E34DD}"/>
              </a:ext>
            </a:extLst>
          </p:cNvPr>
          <p:cNvGrpSpPr/>
          <p:nvPr/>
        </p:nvGrpSpPr>
        <p:grpSpPr>
          <a:xfrm rot="1800000">
            <a:off x="1069304" y="1122595"/>
            <a:ext cx="1628089" cy="1424851"/>
            <a:chOff x="701008" y="3435463"/>
            <a:chExt cx="1628089" cy="1424851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5FEF70D-3728-786B-0AF1-FAEAE19C8CA6}"/>
                </a:ext>
              </a:extLst>
            </p:cNvPr>
            <p:cNvSpPr/>
            <p:nvPr/>
          </p:nvSpPr>
          <p:spPr>
            <a:xfrm>
              <a:off x="701008" y="450657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9F40DA8D-9F96-0EBD-D02B-D3626A30E0DC}"/>
                </a:ext>
              </a:extLst>
            </p:cNvPr>
            <p:cNvSpPr/>
            <p:nvPr/>
          </p:nvSpPr>
          <p:spPr>
            <a:xfrm>
              <a:off x="1292004" y="4739170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ACAD51F1-7F1F-A3FC-6653-6BF0720992EB}"/>
                </a:ext>
              </a:extLst>
            </p:cNvPr>
            <p:cNvSpPr/>
            <p:nvPr/>
          </p:nvSpPr>
          <p:spPr>
            <a:xfrm>
              <a:off x="927764" y="3723048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77A4197-7D1D-C2E2-877A-3709DF537FEE}"/>
                </a:ext>
              </a:extLst>
            </p:cNvPr>
            <p:cNvSpPr/>
            <p:nvPr/>
          </p:nvSpPr>
          <p:spPr>
            <a:xfrm>
              <a:off x="1575878" y="3435463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7E7A1B0B-2E31-D10F-6423-5355D77F3432}"/>
                </a:ext>
              </a:extLst>
            </p:cNvPr>
            <p:cNvSpPr/>
            <p:nvPr/>
          </p:nvSpPr>
          <p:spPr>
            <a:xfrm>
              <a:off x="2207953" y="3777345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1265546D-FF65-47F1-C6F3-CDD329DFE869}"/>
                </a:ext>
              </a:extLst>
            </p:cNvPr>
            <p:cNvSpPr/>
            <p:nvPr/>
          </p:nvSpPr>
          <p:spPr>
            <a:xfrm>
              <a:off x="2049112" y="4348537"/>
              <a:ext cx="121144" cy="1211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F4338F00-49DC-BAFC-CA5B-55F89298893E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 flipH="1">
              <a:off x="2152515" y="3898489"/>
              <a:ext cx="111122" cy="4677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683C9661-E0A4-3796-08BB-132E7B8D740A}"/>
                </a:ext>
              </a:extLst>
            </p:cNvPr>
            <p:cNvCxnSpPr>
              <a:cxnSpLocks/>
              <a:stCxn id="224" idx="3"/>
              <a:endCxn id="220" idx="6"/>
            </p:cNvCxnSpPr>
            <p:nvPr/>
          </p:nvCxnSpPr>
          <p:spPr>
            <a:xfrm flipH="1">
              <a:off x="1413148" y="4451940"/>
              <a:ext cx="653705" cy="3478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13CE1C1-C963-AE5E-2A47-4DF0722A88B3}"/>
                </a:ext>
              </a:extLst>
            </p:cNvPr>
            <p:cNvCxnSpPr>
              <a:cxnSpLocks/>
              <a:stCxn id="220" idx="2"/>
              <a:endCxn id="219" idx="5"/>
            </p:cNvCxnSpPr>
            <p:nvPr/>
          </p:nvCxnSpPr>
          <p:spPr>
            <a:xfrm flipH="1" flipV="1">
              <a:off x="804411" y="4609980"/>
              <a:ext cx="487593" cy="1897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D2B0CB4-84F2-4880-19F6-3B9B951650DB}"/>
                </a:ext>
              </a:extLst>
            </p:cNvPr>
            <p:cNvCxnSpPr>
              <a:cxnSpLocks/>
              <a:stCxn id="221" idx="3"/>
              <a:endCxn id="219" idx="0"/>
            </p:cNvCxnSpPr>
            <p:nvPr/>
          </p:nvCxnSpPr>
          <p:spPr>
            <a:xfrm flipH="1">
              <a:off x="761580" y="3826451"/>
              <a:ext cx="183925" cy="6801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25D2965-91D5-AE19-75A2-809234F7D88D}"/>
                </a:ext>
              </a:extLst>
            </p:cNvPr>
            <p:cNvCxnSpPr>
              <a:cxnSpLocks/>
              <a:stCxn id="222" idx="2"/>
              <a:endCxn id="221" idx="7"/>
            </p:cNvCxnSpPr>
            <p:nvPr/>
          </p:nvCxnSpPr>
          <p:spPr>
            <a:xfrm flipH="1">
              <a:off x="1031167" y="3496035"/>
              <a:ext cx="544711" cy="2447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EE78687-4BD1-0C29-F15A-AA3EE043289B}"/>
                </a:ext>
              </a:extLst>
            </p:cNvPr>
            <p:cNvCxnSpPr>
              <a:cxnSpLocks/>
              <a:stCxn id="223" idx="1"/>
              <a:endCxn id="222" idx="6"/>
            </p:cNvCxnSpPr>
            <p:nvPr/>
          </p:nvCxnSpPr>
          <p:spPr>
            <a:xfrm flipH="1" flipV="1">
              <a:off x="1697022" y="3496035"/>
              <a:ext cx="528672" cy="299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73394AD-58D7-F2AE-45E6-75547AC137B3}"/>
                </a:ext>
              </a:extLst>
            </p:cNvPr>
            <p:cNvSpPr/>
            <p:nvPr/>
          </p:nvSpPr>
          <p:spPr>
            <a:xfrm>
              <a:off x="1441832" y="4076785"/>
              <a:ext cx="121144" cy="121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6639D57C-CD21-9376-95E7-ECCB0CB222F0}"/>
              </a:ext>
            </a:extLst>
          </p:cNvPr>
          <p:cNvSpPr txBox="1"/>
          <p:nvPr/>
        </p:nvSpPr>
        <p:spPr>
          <a:xfrm>
            <a:off x="1565714" y="1500667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Center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98A97F6-E290-54D1-3582-CAB84FA352F2}"/>
              </a:ext>
            </a:extLst>
          </p:cNvPr>
          <p:cNvSpPr txBox="1"/>
          <p:nvPr/>
        </p:nvSpPr>
        <p:spPr>
          <a:xfrm>
            <a:off x="3427928" y="1122742"/>
            <a:ext cx="5597880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point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en-US" altLang="ko-KR" sz="1050" dirty="0">
                <a:solidFill>
                  <a:srgbClr val="FF0000"/>
                </a:solidFill>
              </a:rPr>
              <a:t>value</a:t>
            </a:r>
            <a:r>
              <a:rPr lang="en-US" altLang="ko-KR" sz="1050" dirty="0">
                <a:solidFill>
                  <a:schemeClr val="tx1"/>
                </a:solidFill>
              </a:rPr>
              <a:t> that </a:t>
            </a:r>
            <a:r>
              <a:rPr lang="en-US" altLang="ko-KR" sz="1050" dirty="0"/>
              <a:t>add 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 and </a:t>
            </a:r>
            <a:r>
              <a:rPr lang="en-US" altLang="ko-KR" sz="1050" dirty="0"/>
              <a:t>divide by number of points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9A7C10C-4648-0A22-A1D6-A23BBD22EB28}"/>
              </a:ext>
            </a:extLst>
          </p:cNvPr>
          <p:cNvSpPr txBox="1"/>
          <p:nvPr/>
        </p:nvSpPr>
        <p:spPr>
          <a:xfrm>
            <a:off x="356983" y="2529612"/>
            <a:ext cx="307094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Center point of Polygon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AB8A7A4-4531-4C2A-BC23-8751392AF3DA}"/>
              </a:ext>
            </a:extLst>
          </p:cNvPr>
          <p:cNvSpPr txBox="1"/>
          <p:nvPr/>
        </p:nvSpPr>
        <p:spPr>
          <a:xfrm>
            <a:off x="3427928" y="1363063"/>
            <a:ext cx="5597880" cy="8079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>
                <a:solidFill>
                  <a:srgbClr val="FF0000"/>
                </a:solidFill>
              </a:rPr>
              <a:t>To avoid float value </a:t>
            </a:r>
            <a:r>
              <a:rPr lang="en-US" altLang="ko-KR" sz="1050" dirty="0">
                <a:solidFill>
                  <a:schemeClr val="tx1"/>
                </a:solidFill>
              </a:rPr>
              <a:t>of center point,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1) </a:t>
            </a:r>
            <a:r>
              <a:rPr lang="en-US" altLang="ko-KR" sz="1050" u="sng" dirty="0"/>
              <a:t>Add </a:t>
            </a:r>
            <a:r>
              <a:rPr lang="en-US" altLang="ko-KR" sz="1050" u="sng" dirty="0">
                <a:solidFill>
                  <a:schemeClr val="tx1"/>
                </a:solidFill>
              </a:rPr>
              <a:t>all points</a:t>
            </a:r>
            <a:r>
              <a:rPr lang="en-US" altLang="ko-KR" sz="1050" dirty="0">
                <a:solidFill>
                  <a:schemeClr val="tx1"/>
                </a:solidFill>
              </a:rPr>
              <a:t> in polygon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2) </a:t>
            </a:r>
            <a:r>
              <a:rPr lang="en-US" altLang="ko-KR" sz="1050" u="sng" dirty="0"/>
              <a:t>Multiply</a:t>
            </a:r>
            <a:r>
              <a:rPr lang="en-US" altLang="ko-KR" sz="1050" u="sng" dirty="0">
                <a:solidFill>
                  <a:schemeClr val="tx1"/>
                </a:solidFill>
              </a:rPr>
              <a:t> number of points</a:t>
            </a:r>
            <a:r>
              <a:rPr lang="en-US" altLang="ko-KR" sz="1050" dirty="0">
                <a:solidFill>
                  <a:schemeClr val="tx1"/>
                </a:solidFill>
              </a:rPr>
              <a:t> to all point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3) Using </a:t>
            </a:r>
            <a:r>
              <a:rPr lang="en-US" altLang="ko-KR" sz="1050" dirty="0"/>
              <a:t>Compare()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u="sng" dirty="0">
                <a:solidFill>
                  <a:schemeClr val="tx1"/>
                </a:solidFill>
              </a:rPr>
              <a:t>execute “sort(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point.begin</a:t>
            </a:r>
            <a:r>
              <a:rPr lang="en-US" altLang="ko-KR" sz="1050" u="sng" dirty="0">
                <a:solidFill>
                  <a:schemeClr val="tx1"/>
                </a:solidFill>
              </a:rPr>
              <a:t>(), </a:t>
            </a:r>
            <a:r>
              <a:rPr lang="en-US" altLang="ko-KR" sz="1050" u="sng" dirty="0" err="1">
                <a:solidFill>
                  <a:schemeClr val="tx1"/>
                </a:solidFill>
              </a:rPr>
              <a:t>point.end</a:t>
            </a:r>
            <a:r>
              <a:rPr lang="en-US" altLang="ko-KR" sz="1050" u="sng" dirty="0">
                <a:solidFill>
                  <a:schemeClr val="tx1"/>
                </a:solidFill>
              </a:rPr>
              <a:t>(), Compare)”</a:t>
            </a:r>
          </a:p>
          <a:p>
            <a:pPr algn="l"/>
            <a:r>
              <a:rPr lang="en-US" altLang="ko-KR" sz="1050" dirty="0">
                <a:solidFill>
                  <a:schemeClr val="tx1"/>
                </a:solidFill>
              </a:rPr>
              <a:t>    4) </a:t>
            </a:r>
            <a:r>
              <a:rPr lang="en-US" altLang="ko-KR" sz="1050" u="sng" dirty="0">
                <a:solidFill>
                  <a:schemeClr val="tx1"/>
                </a:solidFill>
              </a:rPr>
              <a:t>Reset all point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/>
              <a:t>by dividing number of points</a:t>
            </a:r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D95AB3EC-D229-9536-1EE2-30C0A96C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63447"/>
              </p:ext>
            </p:extLst>
          </p:nvPr>
        </p:nvGraphicFramePr>
        <p:xfrm>
          <a:off x="9230295" y="1028951"/>
          <a:ext cx="177355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59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(4)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160C57-4B3B-6030-F644-34B6AD9E3283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E802CE-9167-F9F5-E621-DCA2832097C2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CECBFAC-8C25-C5C6-794C-DFF76EEB5C4D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4A8BED-5A7F-39F9-46DE-C08A9AE9F43D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8773227-C301-D9A8-7681-5285D0909554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7379F04-A861-A2C7-59E5-82212C38D02E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228577-81C1-DA2F-301E-BA47D2CA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87798"/>
              </p:ext>
            </p:extLst>
          </p:nvPr>
        </p:nvGraphicFramePr>
        <p:xfrm>
          <a:off x="6022007" y="853299"/>
          <a:ext cx="5896293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findUpperTangent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b){// O( n1 log(n1) + n2 log(n2)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].first);// this is used in Compare()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n1;// In compare(), this is used. because of getting precise center value with int instead of float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compare);// polygon's center point is calculated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restore initial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/=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mid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compare);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].second/=n2;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if points in polygon a are greater than polygon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(!done){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 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(n2+indb-1)%n2;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"upper tangent ("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 ("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&lt;&lt; "," &lt;&lt;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B45-F7EB-86E4-E1DA-9661DBB957F1}"/>
              </a:ext>
            </a:extLst>
          </p:cNvPr>
          <p:cNvSpPr/>
          <p:nvPr/>
        </p:nvSpPr>
        <p:spPr>
          <a:xfrm>
            <a:off x="454739" y="1168782"/>
            <a:ext cx="5231697" cy="526089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313EC7F-5EEE-3909-9235-16C911D19779}"/>
              </a:ext>
            </a:extLst>
          </p:cNvPr>
          <p:cNvSpPr txBox="1"/>
          <p:nvPr/>
        </p:nvSpPr>
        <p:spPr>
          <a:xfrm>
            <a:off x="1047942" y="4461383"/>
            <a:ext cx="440822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&lt; Upper Tangent 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F73AD5-2701-DA93-7744-BA20D2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207" y="1277262"/>
            <a:ext cx="3188927" cy="1627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8D57E8-2806-69A1-9052-1C01B0C69CE0}"/>
              </a:ext>
            </a:extLst>
          </p:cNvPr>
          <p:cNvSpPr txBox="1"/>
          <p:nvPr/>
        </p:nvSpPr>
        <p:spPr>
          <a:xfrm>
            <a:off x="550611" y="4917777"/>
            <a:ext cx="5135825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dirty="0"/>
              <a:t>L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/>
              <a:t>Line</a:t>
            </a:r>
            <a:r>
              <a:rPr lang="en-US" altLang="ko-KR" sz="1050" dirty="0">
                <a:solidFill>
                  <a:schemeClr val="tx1"/>
                </a:solidFill>
              </a:rPr>
              <a:t> joining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rightmost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sz="1050" dirty="0">
                <a:solidFill>
                  <a:schemeClr val="tx1"/>
                </a:solidFill>
              </a:rPr>
              <a:t> and </a:t>
            </a:r>
            <a:r>
              <a:rPr lang="en-US" altLang="ko-KR" sz="1050" u="sng" dirty="0">
                <a:solidFill>
                  <a:srgbClr val="FF0000"/>
                </a:solidFill>
              </a:rPr>
              <a:t>leftmost</a:t>
            </a:r>
            <a:r>
              <a:rPr lang="en-US" altLang="ko-KR" sz="1050" u="sng" dirty="0">
                <a:solidFill>
                  <a:schemeClr val="tx1"/>
                </a:solidFill>
              </a:rPr>
              <a:t> point of polygon </a:t>
            </a:r>
            <a:r>
              <a:rPr lang="en-US" altLang="ko-KR" sz="1050" u="sng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798456-F2D7-4448-1AE3-87002F8B7B9F}"/>
              </a:ext>
            </a:extLst>
          </p:cNvPr>
          <p:cNvSpPr txBox="1"/>
          <p:nvPr/>
        </p:nvSpPr>
        <p:spPr>
          <a:xfrm>
            <a:off x="1567128" y="5188401"/>
            <a:ext cx="2876591" cy="9694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While( L crosses any of polygons){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b)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b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while( L crosses a)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        L = 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 [</a:t>
            </a:r>
            <a:r>
              <a:rPr lang="en-US" altLang="ko-KR" sz="1050" b="0" dirty="0" err="1">
                <a:solidFill>
                  <a:schemeClr val="tx1"/>
                </a:solidFill>
              </a:rPr>
              <a:t>newL</a:t>
            </a:r>
            <a:r>
              <a:rPr lang="en-US" altLang="ko-KR" sz="1050" b="0" dirty="0">
                <a:solidFill>
                  <a:schemeClr val="tx1"/>
                </a:solidFill>
              </a:rPr>
              <a:t>: point on a moves up]</a:t>
            </a:r>
          </a:p>
          <a:p>
            <a:pPr algn="l"/>
            <a:r>
              <a:rPr lang="en-US" altLang="ko-KR" sz="1050" b="0" dirty="0">
                <a:solidFill>
                  <a:schemeClr val="tx1"/>
                </a:solidFill>
              </a:rPr>
              <a:t> }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F80953-5C85-CEBE-1A08-154E0097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604" y="2670125"/>
            <a:ext cx="3901838" cy="1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4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 (5)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20373"/>
              </p:ext>
            </p:extLst>
          </p:nvPr>
        </p:nvGraphicFramePr>
        <p:xfrm>
          <a:off x="95691" y="898711"/>
          <a:ext cx="1199800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0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92768">
                  <a:extLst>
                    <a:ext uri="{9D8B030D-6E8A-4147-A177-3AD203B41FA5}">
                      <a16:colId xmlns:a16="http://schemas.microsoft.com/office/drawing/2014/main" val="360177510"/>
                    </a:ext>
                  </a:extLst>
                </a:gridCol>
                <a:gridCol w="2681605">
                  <a:extLst>
                    <a:ext uri="{9D8B030D-6E8A-4147-A177-3AD203B41FA5}">
                      <a16:colId xmlns:a16="http://schemas.microsoft.com/office/drawing/2014/main" val="17946569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3009929315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#define VPINT vector&lt;pair&lt;int, int&gt;&gt;// for reducing code length in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pair&lt;int, 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pair&lt;int, int&gt;&amp; point){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Orientation(pair&lt;int, int&gt; a, pair&lt;int, int&gt; b, pair&lt;int, int&gt;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b.second-a.second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c.first-b.first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c.second-b.second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b.first-a.first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if(res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(pair&lt;int, int&gt; p1, pair&lt;int, int&gt;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(p1.first-center.first, p1.second-center.second);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pair&lt;int, int&gt; temp2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(p2.first-center.first, p2.second-center.second);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one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two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DetermineQuadrant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if(one != two)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one &lt; two;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temp1.second * temp2.first &lt; temp2.second * temp1.first;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Merger(VPINT a, VPINT b){//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++)//rightmost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upper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a[(inda+1)%n1])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b[(n2+indb-1)%n2])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(n2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while(!done){// Find lower tangent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done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b[(indb+1)%n2])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+ 1) % 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while(Orientation(b[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a[(n1+inda-1)%n1]) &lt;=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(n1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-1) % 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done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(ind+1)%n2;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(VPINT a){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set&lt;pair&lt;int, int&gt;&gt;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y1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x2 = a[j].first, y2 = a[j].second;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a1 = y1-y2;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b1 = x2-x1;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c1 = x1*y2-y1*x2;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pos = 0, neg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k =0;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neg++;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if(a1 * a[k].first + b1 * a[k].second + c1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if(pos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|| neg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center = {0,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 *=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].first/n, ret[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VPINT Divide(VPINT a){//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&lt;= 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ConvexHull_Brute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left,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()/2;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Divide(left);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Merger(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right_hull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-4));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-5));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(-5,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-3));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(-2,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make_pair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(-1, 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VPINT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Divide(a);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9006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76710"/>
              </p:ext>
            </p:extLst>
          </p:nvPr>
        </p:nvGraphicFramePr>
        <p:xfrm>
          <a:off x="125130" y="868119"/>
          <a:ext cx="635031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Jarvis’s Algorithm or Wrapping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점을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반시계 방향으로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/ O(m * 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/Hull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Convex Hull(Jarvis’s)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19524"/>
              </p:ext>
            </p:extLst>
          </p:nvPr>
        </p:nvGraphicFramePr>
        <p:xfrm>
          <a:off x="6824879" y="868118"/>
          <a:ext cx="4726305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6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 p, int n){// O(m * n)/ O(n^2)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p[l].x)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== p[l].x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p[l].y)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l,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= (cur + 1) %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if(cur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Orientation(p[cur],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p[q])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IntersectOnCollinear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(p[cur], p[q],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q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cur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while(cur != l);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{{2,2}, {4,3}, {5,4}, {0,3}, {0,2}, {0,0}, {2,1}, {2,0}, {4,0}};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ConvexHull_Jarvis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17D0888-6CC6-1171-FE9E-041F3904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29" y="1872966"/>
            <a:ext cx="6605843" cy="32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25289"/>
              </p:ext>
            </p:extLst>
          </p:nvPr>
        </p:nvGraphicFramePr>
        <p:xfrm>
          <a:off x="125130" y="868119"/>
          <a:ext cx="851090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9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Convex Hull using Graham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Scan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점이 추가될 때까지 볼록 껍질에 점을 반복적으로 추가하는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좌표가 가장 작은 점부터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시작점 기준으로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극각을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기준으로 나머지 점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(close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ㅇ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path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볼록 껍질에 점을 반복적으로 추가하고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추가된 마지막 두 점이 우회전을 형성하는지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형성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점 제거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점의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ConvexHullGrahamScan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94926"/>
              </p:ext>
            </p:extLst>
          </p:nvPr>
        </p:nvGraphicFramePr>
        <p:xfrm>
          <a:off x="123331" y="2214796"/>
          <a:ext cx="689832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2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542030">
                  <a:extLst>
                    <a:ext uri="{9D8B030D-6E8A-4147-A177-3AD203B41FA5}">
                      <a16:colId xmlns:a16="http://schemas.microsoft.com/office/drawing/2014/main" val="2305393023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Point{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x,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p0;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Orientation(Point p, Point q, Point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q.y-p.y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r.x-q.x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q.x-p.x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)*(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r.y-q.y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1 :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(stack&lt;Point&gt;&amp;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res;//value under stack top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(Point&amp; p1, Point&amp;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temp = 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p1 = 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p2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 p1, Point 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(p1.x-p2.x) * (p1.x-p2.x) + (p1.y-p2.y) * (p1.y-p2.y);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*vp1, const void *vp2){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*p1 = (Point*)vp1;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Point *p2 = (Point*)vp2;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 = Orientation(p0, *p1, *p2);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if(o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*p2)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DistanceSquare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(p0, *p1)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(o == 2) ? -1 :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(vector&lt;Point&gt;&amp; p,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p[0].y,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++)//Find leftmost point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&amp;&amp;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].x &lt; p[min].x)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].y , min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swap(p[0], p[min]);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p0 = p[0];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(&amp;p[1], n-1,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(Point),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ComparePointOrient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if points are located on same line, remove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n-1 &amp;&amp; Orientation(p0,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p[i+1])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p[m] =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stack&lt;Point&gt;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=3;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1 &amp;&amp; Orientation(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NextToTop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!=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vector&lt;Point&gt;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ConvexHull_GrahamScan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069853-AC78-2E0B-0D48-19BFBBAFF5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9165" y="2070908"/>
            <a:ext cx="4077219" cy="1578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F85D58-8B27-7C41-D21A-209FEF7EAE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4561" y="3970648"/>
            <a:ext cx="5067439" cy="22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87541"/>
              </p:ext>
            </p:extLst>
          </p:nvPr>
        </p:nvGraphicFramePr>
        <p:xfrm>
          <a:off x="125130" y="868119"/>
          <a:ext cx="521290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9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Quickhull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 for Convex Hull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O(n2) [Worst case], O(n log n) [Average case]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Quickhull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31008"/>
              </p:ext>
            </p:extLst>
          </p:nvPr>
        </p:nvGraphicFramePr>
        <p:xfrm>
          <a:off x="7688227" y="868118"/>
          <a:ext cx="4378643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6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hull;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(p3.second-p1.second)*(p2.first-p1.first) - (p2.second-p1.second)*(p3.first-p1.first);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abs((p3.second-p1.second)*(p2.first-p1.first) - (p2.second-p1.second)*(p3.first-p1.first));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p1, 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p2, int side){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LineDistance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(p1, p2,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== side &amp;&amp; temp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hull.insert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p1, p2));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FindSide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p2, p1));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a, int n){// O(n^2) 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 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&lt;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ConvexHull_Quick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k : hull)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p = {{0,3}, {1,1}, {2,2}, {4,4}, {0,0}, {1,2}, {3,1}, {3,3}};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PrintHull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2466BCB-CD19-4811-5B15-86A19056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" y="2385286"/>
            <a:ext cx="6658257" cy="26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29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80443"/>
              </p:ext>
            </p:extLst>
          </p:nvPr>
        </p:nvGraphicFramePr>
        <p:xfrm>
          <a:off x="125130" y="868119"/>
          <a:ext cx="904430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3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 of Same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정렬된 배열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a, 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배열을 병합한 후 배열의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배열의 크기는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짝수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n, n-1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값을 더한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나눠야 중앙값이 나옴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병합하는 동안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변수에 이전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값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추가공간 없이 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배열에는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배열에는 큰 값을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배열 마지막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배열 첫번째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8373"/>
              </p:ext>
            </p:extLst>
          </p:nvPr>
        </p:nvGraphicFramePr>
        <p:xfrm>
          <a:off x="125130" y="2498764"/>
          <a:ext cx="4035743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7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GetMedianOf2SortedSameSizeArr_ver1(vector&lt;int&gt;&amp; a, vector&lt;int&gt;&amp; b,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m1 = -1, m2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k = 0; k&lt;=n 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 ==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b[j]){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m1 = m2;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m2 = b[j];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(m1+m2)/2;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ED4AE6-7492-0D7A-FEDF-13FDA155A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59983"/>
              </p:ext>
            </p:extLst>
          </p:nvPr>
        </p:nvGraphicFramePr>
        <p:xfrm>
          <a:off x="125130" y="5693205"/>
          <a:ext cx="42881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1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9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GetMedianOf2SortedSameSizeArr_ver2(vector&lt;int&gt;&amp; a, vector&lt;int&gt;&amp; b, int n){//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n-1,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b[j] &amp;&amp; j &lt; n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swap(a[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--],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(a[n-1] + b[0])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B1B678C-B7AF-7918-B0C4-C87E988D0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77065"/>
              </p:ext>
            </p:extLst>
          </p:nvPr>
        </p:nvGraphicFramePr>
        <p:xfrm>
          <a:off x="4647282" y="2517471"/>
          <a:ext cx="510095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9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GetMedianOf2SortedSameSizeArr_BinarySearch(vector&lt;int&gt;&amp; a, vector&lt;int&gt;&amp; b, 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low = (int)-1e9, high = (int)1e9;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low+high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pos--;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low = (int)-1e9;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high = (int) 1e9;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upper_bound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mid)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pos)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low)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12, 15, 26, 38};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GetMedianOf2SortedSameSizeArr_ver2(a, b, n)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434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05483"/>
              </p:ext>
            </p:extLst>
          </p:nvPr>
        </p:nvGraphicFramePr>
        <p:xfrm>
          <a:off x="125130" y="868119"/>
          <a:ext cx="61423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Median of two Sorted Arrays of Different Size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정렬된 배열이 주어지면 두 배열을 병합했을 때 중앙값을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O(log min(m, n)) [Binary Search]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Median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 Size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03320"/>
              </p:ext>
            </p:extLst>
          </p:nvPr>
        </p:nvGraphicFramePr>
        <p:xfrm>
          <a:off x="7089081" y="868118"/>
          <a:ext cx="4946968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9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GetMedianOf2SortedDiffSizeArr_BinarySearch(vector&lt;int&gt;&amp; a, vector&lt;int&gt;&amp; b){// O(min(log m, 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&gt;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GetMedianOf2SortedDiffSizeArr_BinarySearch(b, 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 + m + 1)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e){// for array a (n &lt;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mid;// array a's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mid_merged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mid;//array b's mid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la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a[la_size-1] : INT_MIN;// left a's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 ? b[lb_size-1] : INT_MIN;// left b's last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 ?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a's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m ?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: INT_MAX;// right b's first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if(la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n+m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% 2 == 0)// if merged array's size is even number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(max(la,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/ 2.0;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max(la,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if(la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)//value in left is bigger than value in right, move mid to left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- 1;// small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left, big size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arr's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mid move right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else//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{1};//, 12, 15, 26, 38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{2, 13, 17, 30, 45};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GetMedianOf2SortedDiffSizeArr_BinarySearch(a,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6CA2D0-678E-E881-C31E-24368BFC301B}"/>
              </a:ext>
            </a:extLst>
          </p:cNvPr>
          <p:cNvCxnSpPr>
            <a:cxnSpLocks/>
          </p:cNvCxnSpPr>
          <p:nvPr/>
        </p:nvCxnSpPr>
        <p:spPr>
          <a:xfrm flipV="1">
            <a:off x="12634722" y="57981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9C6189-BAFE-9CCD-12B7-98685C95C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50255"/>
              </p:ext>
            </p:extLst>
          </p:nvPr>
        </p:nvGraphicFramePr>
        <p:xfrm>
          <a:off x="12355361" y="52262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4DAC97-99E9-5A1B-1AF8-3C731363AB8C}"/>
              </a:ext>
            </a:extLst>
          </p:cNvPr>
          <p:cNvSpPr txBox="1"/>
          <p:nvPr/>
        </p:nvSpPr>
        <p:spPr>
          <a:xfrm>
            <a:off x="13310861" y="48389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32836F-17AE-B5F0-5935-2C9C2D67DAD6}"/>
              </a:ext>
            </a:extLst>
          </p:cNvPr>
          <p:cNvCxnSpPr>
            <a:cxnSpLocks/>
          </p:cNvCxnSpPr>
          <p:nvPr/>
        </p:nvCxnSpPr>
        <p:spPr>
          <a:xfrm>
            <a:off x="12800835" y="59112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AC4A85C-51D3-D51D-2C83-F4E82E74A8F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280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25EC305-8AB3-E2A5-87F4-D69EABB390C0}"/>
              </a:ext>
            </a:extLst>
          </p:cNvPr>
          <p:cNvSpPr txBox="1"/>
          <p:nvPr/>
        </p:nvSpPr>
        <p:spPr>
          <a:xfrm>
            <a:off x="13525361" y="57417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D14F79-2BED-9552-A3AE-0D99E38F5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79663"/>
              </p:ext>
            </p:extLst>
          </p:nvPr>
        </p:nvGraphicFramePr>
        <p:xfrm>
          <a:off x="1324307" y="2248533"/>
          <a:ext cx="2340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2DFC626-0F3B-07AA-EA2A-27678C46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68227"/>
              </p:ext>
            </p:extLst>
          </p:nvPr>
        </p:nvGraphicFramePr>
        <p:xfrm>
          <a:off x="1324307" y="3243751"/>
          <a:ext cx="3744000" cy="41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6569221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0411247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145985532"/>
                    </a:ext>
                  </a:extLst>
                </a:gridCol>
              </a:tblGrid>
              <a:tr h="41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altLang="ko-KR" sz="16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0CC073-DC76-F47D-0965-F5EF307A75B8}"/>
              </a:ext>
            </a:extLst>
          </p:cNvPr>
          <p:cNvCxnSpPr>
            <a:cxnSpLocks/>
          </p:cNvCxnSpPr>
          <p:nvPr/>
        </p:nvCxnSpPr>
        <p:spPr>
          <a:xfrm>
            <a:off x="2249085" y="1980679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65A4E3-560F-0CE9-4742-F14BB2283FB7}"/>
              </a:ext>
            </a:extLst>
          </p:cNvPr>
          <p:cNvCxnSpPr>
            <a:cxnSpLocks/>
          </p:cNvCxnSpPr>
          <p:nvPr/>
        </p:nvCxnSpPr>
        <p:spPr>
          <a:xfrm>
            <a:off x="3664307" y="3018186"/>
            <a:ext cx="0" cy="88589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2909B3-6D79-FCA6-8583-0D5F19E7A520}"/>
              </a:ext>
            </a:extLst>
          </p:cNvPr>
          <p:cNvSpPr txBox="1"/>
          <p:nvPr/>
        </p:nvSpPr>
        <p:spPr>
          <a:xfrm>
            <a:off x="1424074" y="1980679"/>
            <a:ext cx="75061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Left_X</a:t>
            </a:r>
            <a:r>
              <a:rPr lang="en-US" altLang="ko-KR" sz="1400" dirty="0"/>
              <a:t>: 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CF499C-AE84-BDD0-5904-E2E36B4CC303}"/>
              </a:ext>
            </a:extLst>
          </p:cNvPr>
          <p:cNvSpPr txBox="1"/>
          <p:nvPr/>
        </p:nvSpPr>
        <p:spPr>
          <a:xfrm>
            <a:off x="2525786" y="1980679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Right_X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9C594-23E4-507D-BC2F-21BE7FB1D708}"/>
              </a:ext>
            </a:extLst>
          </p:cNvPr>
          <p:cNvSpPr txBox="1"/>
          <p:nvPr/>
        </p:nvSpPr>
        <p:spPr>
          <a:xfrm>
            <a:off x="2074091" y="3755672"/>
            <a:ext cx="84430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Left_Y</a:t>
            </a:r>
            <a:r>
              <a:rPr lang="en-US" altLang="ko-KR" sz="1400" dirty="0"/>
              <a:t>: 5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01F390-3114-CB79-5B96-74C256892BDB}"/>
              </a:ext>
            </a:extLst>
          </p:cNvPr>
          <p:cNvSpPr txBox="1"/>
          <p:nvPr/>
        </p:nvSpPr>
        <p:spPr>
          <a:xfrm>
            <a:off x="3949121" y="3755672"/>
            <a:ext cx="84967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/>
              <a:t>Right_Y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DFC82-DE7F-62DE-289E-F4A6E1441DDB}"/>
              </a:ext>
            </a:extLst>
          </p:cNvPr>
          <p:cNvSpPr txBox="1"/>
          <p:nvPr/>
        </p:nvSpPr>
        <p:spPr>
          <a:xfrm>
            <a:off x="125130" y="4246714"/>
            <a:ext cx="7996897" cy="240065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조건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길이가 다르고 </a:t>
            </a:r>
            <a:r>
              <a:rPr lang="ko-KR" altLang="en-US" dirty="0">
                <a:solidFill>
                  <a:srgbClr val="FF0000"/>
                </a:solidFill>
              </a:rPr>
              <a:t>정렬된</a:t>
            </a:r>
            <a:r>
              <a:rPr lang="ko-KR" altLang="en-US" dirty="0">
                <a:solidFill>
                  <a:schemeClr val="tx1"/>
                </a:solidFill>
              </a:rPr>
              <a:t> 배열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개가 주어짐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/>
              <a:t>핵심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Left_Y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 err="1">
                <a:solidFill>
                  <a:schemeClr val="tx1"/>
                </a:solidFill>
              </a:rPr>
              <a:t>Right_X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Right_Y</a:t>
            </a:r>
            <a:r>
              <a:rPr lang="ko-KR" altLang="en-US" dirty="0">
                <a:solidFill>
                  <a:schemeClr val="tx1"/>
                </a:solidFill>
              </a:rPr>
              <a:t>보다 </a:t>
            </a:r>
            <a:r>
              <a:rPr lang="ko-KR" altLang="en-US" dirty="0"/>
              <a:t>항상 큰 것을 보장</a:t>
            </a:r>
            <a:r>
              <a:rPr lang="ko-KR" altLang="en-US" dirty="0">
                <a:solidFill>
                  <a:schemeClr val="tx1"/>
                </a:solidFill>
              </a:rPr>
              <a:t>하는 법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en-US" altLang="ko-KR" baseline="-25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 ≤ y</a:t>
            </a:r>
            <a:r>
              <a:rPr lang="en-US" altLang="ko-KR" baseline="-25000" dirty="0">
                <a:sym typeface="Wingdings" panose="05000000000000000000" pitchFamily="2" charset="2"/>
              </a:rPr>
              <a:t>6</a:t>
            </a:r>
            <a:r>
              <a:rPr lang="en-US" altLang="ko-KR" dirty="0">
                <a:sym typeface="Wingdings" panose="05000000000000000000" pitchFamily="2" charset="2"/>
              </a:rPr>
              <a:t> &amp; y</a:t>
            </a:r>
            <a:r>
              <a:rPr lang="en-US" altLang="ko-KR" baseline="-25000" dirty="0">
                <a:sym typeface="Wingdings" panose="05000000000000000000" pitchFamily="2" charset="2"/>
              </a:rPr>
              <a:t>5</a:t>
            </a:r>
            <a:r>
              <a:rPr lang="en-US" altLang="ko-KR" dirty="0">
                <a:sym typeface="Wingdings" panose="05000000000000000000" pitchFamily="2" charset="2"/>
              </a:rPr>
              <a:t> ≤ x</a:t>
            </a:r>
            <a:r>
              <a:rPr lang="en-US" altLang="ko-KR" baseline="-25000" dirty="0">
                <a:sym typeface="Wingdings" panose="05000000000000000000" pitchFamily="2" charset="2"/>
              </a:rPr>
              <a:t>3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(1.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정렬된 배열 이므로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Right_X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&amp;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Left_Y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&lt;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Right_Y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(2.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서로 다른 배열에서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분할선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다음의 값보다 작으면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Left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&lt;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Right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가 항상 성립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ko-KR" baseline="-25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중간값</a:t>
            </a:r>
            <a:r>
              <a:rPr lang="en-US" altLang="ko-KR" dirty="0">
                <a:solidFill>
                  <a:schemeClr val="tx1"/>
                </a:solidFill>
              </a:rPr>
              <a:t>(Median): (max(x2, y5)+min(x3, y6)) /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Even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number]</a:t>
            </a:r>
          </a:p>
          <a:p>
            <a:pPr indent="1368000" algn="l"/>
            <a:r>
              <a:rPr lang="en-US" altLang="ko-KR" dirty="0">
                <a:solidFill>
                  <a:schemeClr val="tx1"/>
                </a:solidFill>
              </a:rPr>
              <a:t>(max(x2, y5) [if </a:t>
            </a:r>
            <a:r>
              <a:rPr lang="en-US" altLang="ko-KR" dirty="0" err="1">
                <a:solidFill>
                  <a:schemeClr val="tx1"/>
                </a:solidFill>
              </a:rPr>
              <a:t>merged_array_size</a:t>
            </a:r>
            <a:r>
              <a:rPr lang="en-US" altLang="ko-KR" dirty="0">
                <a:solidFill>
                  <a:schemeClr val="tx1"/>
                </a:solidFill>
              </a:rPr>
              <a:t> is Odd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rgbClr val="009900"/>
                </a:solidFill>
              </a:rPr>
              <a:t>일반화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endParaRPr lang="en-US" altLang="ko-KR" dirty="0">
              <a:solidFill>
                <a:schemeClr val="tx1"/>
              </a:solidFill>
            </a:endParaRPr>
          </a:p>
          <a:p>
            <a:pPr marL="722313" algn="l"/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endParaRPr lang="en-US" altLang="ko-KR" dirty="0">
              <a:solidFill>
                <a:schemeClr val="tx1"/>
              </a:solidFill>
            </a:endParaRPr>
          </a:p>
          <a:p>
            <a:pPr indent="722313" algn="l"/>
            <a:r>
              <a:rPr lang="en-US" altLang="ko-KR" dirty="0">
                <a:solidFill>
                  <a:schemeClr val="tx1"/>
                </a:solidFill>
              </a:rPr>
              <a:t>Median: 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 [Odd number]</a:t>
            </a:r>
          </a:p>
          <a:p>
            <a:pPr indent="1347788" algn="l"/>
            <a:r>
              <a:rPr lang="en-US" altLang="ko-KR" dirty="0">
                <a:solidFill>
                  <a:schemeClr val="tx1"/>
                </a:solidFill>
              </a:rPr>
              <a:t>(max(</a:t>
            </a:r>
            <a:r>
              <a:rPr lang="en-US" altLang="ko-KR" dirty="0" err="1">
                <a:solidFill>
                  <a:schemeClr val="tx1"/>
                </a:solidFill>
              </a:rPr>
              <a:t>Left_X_last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Left_Y_last</a:t>
            </a:r>
            <a:r>
              <a:rPr lang="en-US" altLang="ko-KR" dirty="0">
                <a:solidFill>
                  <a:schemeClr val="tx1"/>
                </a:solidFill>
              </a:rPr>
              <a:t>)+min(</a:t>
            </a:r>
            <a:r>
              <a:rPr lang="en-US" altLang="ko-KR" dirty="0" err="1">
                <a:solidFill>
                  <a:schemeClr val="tx1"/>
                </a:solidFill>
              </a:rPr>
              <a:t>Right_X_first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Right_Y_first</a:t>
            </a:r>
            <a:r>
              <a:rPr lang="en-US" altLang="ko-KR" dirty="0">
                <a:solidFill>
                  <a:schemeClr val="tx1"/>
                </a:solidFill>
              </a:rPr>
              <a:t>))/merged size [Even number]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특징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Left_X+Left_Y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Right_X+Right_Y</a:t>
            </a:r>
            <a:r>
              <a:rPr lang="ko-KR" altLang="en-US" dirty="0">
                <a:solidFill>
                  <a:schemeClr val="tx1"/>
                </a:solidFill>
              </a:rPr>
              <a:t>의 값은 계속 유지됨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왼쪽으로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오른쪽으로 움직임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오른쪽으로 움직이면 </a:t>
            </a:r>
            <a:r>
              <a:rPr lang="en-US" altLang="ko-KR" dirty="0" err="1">
                <a:solidFill>
                  <a:srgbClr val="FF0000"/>
                </a:solidFill>
              </a:rPr>
              <a:t>Mid</a:t>
            </a:r>
            <a:r>
              <a:rPr lang="en-US" altLang="ko-KR" baseline="-25000" dirty="0" err="1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는 왼쪽으로 움직임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480704-E9A5-295E-FEB6-F93E84EB591B}"/>
              </a:ext>
            </a:extLst>
          </p:cNvPr>
          <p:cNvSpPr txBox="1"/>
          <p:nvPr/>
        </p:nvSpPr>
        <p:spPr>
          <a:xfrm>
            <a:off x="1859633" y="1731771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x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EF386-5029-DA8F-A260-2DED80330776}"/>
              </a:ext>
            </a:extLst>
          </p:cNvPr>
          <p:cNvSpPr txBox="1"/>
          <p:nvPr/>
        </p:nvSpPr>
        <p:spPr>
          <a:xfrm>
            <a:off x="3231788" y="2774166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Mid</a:t>
            </a:r>
            <a:r>
              <a:rPr lang="en-US" altLang="ko-KR" sz="1400" baseline="-25000" dirty="0" err="1">
                <a:solidFill>
                  <a:srgbClr val="FF0000"/>
                </a:solidFill>
              </a:rPr>
              <a:t>y</a:t>
            </a:r>
            <a:endParaRPr lang="ko-KR" altLang="en-US" sz="1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670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18139"/>
              </p:ext>
            </p:extLst>
          </p:nvPr>
        </p:nvGraphicFramePr>
        <p:xfrm>
          <a:off x="125130" y="868119"/>
          <a:ext cx="795350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Painter’s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Problem using Binary Search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화가가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 하에서 모든 보드를 칠할 최소 시간을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제약조건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보드를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그리는데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시간 필요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또는 연속적으로 놓여있는 보드를 칠할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있으면 화가는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(1) , (1, 2), (1, 2, 3), (1, 2, 3, 4)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칠할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값에 대해 낮은 범위에서 높은 범위로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큰 값은 배열의 모든 요소의 합이고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할당할 때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 중 가장 낮은 값은 배열의 최댓값이고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부분을 나누어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작거나 같도록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 ~ high): low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high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작업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painetr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범위 내에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painter &gt; 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mid ~ high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(sum(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Search’s Invariant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목표 값은 검색 범위 내에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종료에 도달할 수 있도록 각 루프에서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범위는 정렬된 순서로 되어야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Painter Partition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33534"/>
              </p:ext>
            </p:extLst>
          </p:nvPr>
        </p:nvGraphicFramePr>
        <p:xfrm>
          <a:off x="8197690" y="868118"/>
          <a:ext cx="301339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0, painter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if(sum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painter++;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painter;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k){// O(n log (sum(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GetMaxValue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GetSumOfArray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 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 + 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painter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NumberOfPainter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if(painter &lt;= k)//if target's value is close to low value,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 = mid;// Update search range closer to low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{1, 2, 3, 4, 5, 6, 7, 8, 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PainterPartition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57073"/>
              </p:ext>
            </p:extLst>
          </p:nvPr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91302"/>
              </p:ext>
            </p:extLst>
          </p:nvPr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955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25312"/>
              </p:ext>
            </p:extLst>
          </p:nvPr>
        </p:nvGraphicFramePr>
        <p:xfrm>
          <a:off x="125130" y="868119"/>
          <a:ext cx="703586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of an Integer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square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O(sqrt(x)) [Naive], O(log x) [Binary Search, Built-in], O(1) [Exponential]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Square Root of Integer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67812"/>
              </p:ext>
            </p:extLst>
          </p:nvPr>
        </p:nvGraphicFramePr>
        <p:xfrm>
          <a:off x="125130" y="1678574"/>
          <a:ext cx="194183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O(sqrt(x))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res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while(res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i-1;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7A1823D-7C76-81D8-9344-36CE66BA1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859872"/>
              </p:ext>
            </p:extLst>
          </p:nvPr>
        </p:nvGraphicFramePr>
        <p:xfrm>
          <a:off x="2169867" y="1678574"/>
          <a:ext cx="218313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1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== 0 || x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 = 1, e = x/2,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 &lt;=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s+e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 *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CB56C64-DCA0-2B14-59FE-91C3C989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2770"/>
              </p:ext>
            </p:extLst>
          </p:nvPr>
        </p:nvGraphicFramePr>
        <p:xfrm>
          <a:off x="4455904" y="1678574"/>
          <a:ext cx="191325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2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44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SquareRoot_BuiltIn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O(log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sqrt(x);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95956F2-CB08-0FD7-F6D9-B5426230E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91886"/>
              </p:ext>
            </p:extLst>
          </p:nvPr>
        </p:nvGraphicFramePr>
        <p:xfrm>
          <a:off x="6472066" y="1678574"/>
          <a:ext cx="1968818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5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SquareRoot_Exponential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x){// 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 = exp(log(x)/2);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floor(res);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5297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65405"/>
              </p:ext>
            </p:extLst>
          </p:nvPr>
        </p:nvGraphicFramePr>
        <p:xfrm>
          <a:off x="125130" y="868119"/>
          <a:ext cx="597801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8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Frequency of each element in a limited range array in less than O(n) time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요소들의 빈도 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[Naive, Hash], O(m log n) [Binary Search]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Find Freq of Elements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22633"/>
              </p:ext>
            </p:extLst>
          </p:nvPr>
        </p:nvGraphicFramePr>
        <p:xfrm>
          <a:off x="125130" y="1660564"/>
          <a:ext cx="244189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FindFrequency_Naive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[idx-1]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CE7C958-5E89-6F80-87BF-E3AA96D74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86660"/>
              </p:ext>
            </p:extLst>
          </p:nvPr>
        </p:nvGraphicFramePr>
        <p:xfrm>
          <a:off x="2725814" y="1670135"/>
          <a:ext cx="2413318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3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FindFrequency_Hash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AD22553-195D-C9AF-D00B-3BAA789FA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77377"/>
              </p:ext>
            </p:extLst>
          </p:nvPr>
        </p:nvGraphicFramePr>
        <p:xfrm>
          <a:off x="5297923" y="1660564"/>
          <a:ext cx="4029393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[low]] += high - low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(low + high)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mid,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FindFrequency_BinarySearch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mid+1, high,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8566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5701"/>
              </p:ext>
            </p:extLst>
          </p:nvPr>
        </p:nvGraphicFramePr>
        <p:xfrm>
          <a:off x="125130" y="868119"/>
          <a:ext cx="86836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36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Tiling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X n 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누락된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cell(1x1)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모양 타일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(2X2)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타일로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board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채우는 법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Tiling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912"/>
              </p:ext>
            </p:extLst>
          </p:nvPr>
        </p:nvGraphicFramePr>
        <p:xfrm>
          <a:off x="7782346" y="1603071"/>
          <a:ext cx="430879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x1, int y1, int x2, int y2, int x3, int y3){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board[x1][y1] = board[x2][y2] = board[x3][y3]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board, int n,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r,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y+j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count_tile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=x;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j=y;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if(r 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 &amp;&amp; c&gt;=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/2)// missing tile on 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PlaceTileOnBoard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x, y);//Quadrant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y);//Quadrant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 , 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n/2,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/2);//Quadrant 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grid = pow(2,k);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board(grid, vector&lt;int&gt;(grid,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board[0][0]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TilingBoard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(board, grid, 0,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("\n"))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j&lt;grid;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("%2d ", board[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DF6A1C8-53CD-9CE0-049E-5E81B4200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80598"/>
              </p:ext>
            </p:extLst>
          </p:nvPr>
        </p:nvGraphicFramePr>
        <p:xfrm>
          <a:off x="1233081" y="2396710"/>
          <a:ext cx="3744000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2160942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685893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64672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123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37027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3470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057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512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45232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5FB846-C78A-100B-4264-7245835C5DD8}"/>
              </a:ext>
            </a:extLst>
          </p:cNvPr>
          <p:cNvCxnSpPr>
            <a:cxnSpLocks/>
          </p:cNvCxnSpPr>
          <p:nvPr/>
        </p:nvCxnSpPr>
        <p:spPr>
          <a:xfrm>
            <a:off x="1087655" y="2638910"/>
            <a:ext cx="3609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D9D0C8-EB7F-4D5C-D46D-7624C3D4DFDC}"/>
              </a:ext>
            </a:extLst>
          </p:cNvPr>
          <p:cNvSpPr txBox="1"/>
          <p:nvPr/>
        </p:nvSpPr>
        <p:spPr>
          <a:xfrm>
            <a:off x="100862" y="2520399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Missing cell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E013D3F-BE57-14A1-C512-AB146534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70148"/>
              </p:ext>
            </p:extLst>
          </p:nvPr>
        </p:nvGraphicFramePr>
        <p:xfrm>
          <a:off x="5628000" y="2396710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26772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FD7EA03-F9A8-5B97-7684-BA51D4911495}"/>
              </a:ext>
            </a:extLst>
          </p:cNvPr>
          <p:cNvCxnSpPr>
            <a:cxnSpLocks/>
          </p:cNvCxnSpPr>
          <p:nvPr/>
        </p:nvCxnSpPr>
        <p:spPr>
          <a:xfrm flipV="1">
            <a:off x="6277448" y="3140496"/>
            <a:ext cx="0" cy="3844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F264C3-243B-0972-9E25-B21854136FD0}"/>
              </a:ext>
            </a:extLst>
          </p:cNvPr>
          <p:cNvSpPr txBox="1"/>
          <p:nvPr/>
        </p:nvSpPr>
        <p:spPr>
          <a:xfrm>
            <a:off x="5787006" y="3561555"/>
            <a:ext cx="9708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L Tile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2F1B3-F389-7167-0DFD-25B481D5DC6A}"/>
              </a:ext>
            </a:extLst>
          </p:cNvPr>
          <p:cNvCxnSpPr>
            <a:cxnSpLocks/>
          </p:cNvCxnSpPr>
          <p:nvPr/>
        </p:nvCxnSpPr>
        <p:spPr>
          <a:xfrm>
            <a:off x="3096109" y="2152987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AFD3E2-E61C-62FC-CAAB-B3A34D6C1E07}"/>
              </a:ext>
            </a:extLst>
          </p:cNvPr>
          <p:cNvSpPr txBox="1"/>
          <p:nvPr/>
        </p:nvSpPr>
        <p:spPr>
          <a:xfrm>
            <a:off x="2660199" y="1885460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35585B-AD54-38E6-BFCD-F2CEC731F273}"/>
              </a:ext>
            </a:extLst>
          </p:cNvPr>
          <p:cNvCxnSpPr>
            <a:cxnSpLocks/>
          </p:cNvCxnSpPr>
          <p:nvPr/>
        </p:nvCxnSpPr>
        <p:spPr>
          <a:xfrm rot="16200000">
            <a:off x="3096109" y="2093631"/>
            <a:ext cx="0" cy="436331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FACBAE-9D86-6C85-B891-A6606CDDE8DF}"/>
              </a:ext>
            </a:extLst>
          </p:cNvPr>
          <p:cNvSpPr txBox="1"/>
          <p:nvPr/>
        </p:nvSpPr>
        <p:spPr>
          <a:xfrm>
            <a:off x="44723" y="4130993"/>
            <a:ext cx="871819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Partition</a:t>
            </a:r>
            <a:endParaRPr lang="ko-KR" altLang="en-US" sz="1400" baseline="-25000" dirty="0">
              <a:solidFill>
                <a:srgbClr val="FFFF00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193897-3A55-DBDE-05CA-059389F03BBB}"/>
              </a:ext>
            </a:extLst>
          </p:cNvPr>
          <p:cNvSpPr txBox="1"/>
          <p:nvPr/>
        </p:nvSpPr>
        <p:spPr>
          <a:xfrm>
            <a:off x="207554" y="2742604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(x, y)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B48A1-4034-680C-5B8B-305F61DE60A0}"/>
              </a:ext>
            </a:extLst>
          </p:cNvPr>
          <p:cNvSpPr txBox="1"/>
          <p:nvPr/>
        </p:nvSpPr>
        <p:spPr>
          <a:xfrm>
            <a:off x="3742101" y="2039185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y)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3F30325-64C8-647B-8D8C-04DD8B19B016}"/>
              </a:ext>
            </a:extLst>
          </p:cNvPr>
          <p:cNvCxnSpPr>
            <a:cxnSpLocks/>
          </p:cNvCxnSpPr>
          <p:nvPr/>
        </p:nvCxnSpPr>
        <p:spPr>
          <a:xfrm flipH="1">
            <a:off x="3378639" y="2234152"/>
            <a:ext cx="346338" cy="3678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B9D057-6CEE-FDB1-A022-385CED8E74A8}"/>
              </a:ext>
            </a:extLst>
          </p:cNvPr>
          <p:cNvSpPr txBox="1"/>
          <p:nvPr/>
        </p:nvSpPr>
        <p:spPr>
          <a:xfrm>
            <a:off x="237424" y="4773612"/>
            <a:ext cx="72484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(x,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FA2254D-19F0-04B6-64E4-4BBB76562493}"/>
              </a:ext>
            </a:extLst>
          </p:cNvPr>
          <p:cNvCxnSpPr>
            <a:cxnSpLocks/>
          </p:cNvCxnSpPr>
          <p:nvPr/>
        </p:nvCxnSpPr>
        <p:spPr>
          <a:xfrm flipV="1">
            <a:off x="1003481" y="4517490"/>
            <a:ext cx="445081" cy="2911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623B99-2F84-ED04-F68A-A315838AC37C}"/>
              </a:ext>
            </a:extLst>
          </p:cNvPr>
          <p:cNvSpPr txBox="1"/>
          <p:nvPr/>
        </p:nvSpPr>
        <p:spPr>
          <a:xfrm>
            <a:off x="5292038" y="4427332"/>
            <a:ext cx="110091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(</a:t>
            </a:r>
            <a:r>
              <a:rPr lang="en-US" altLang="ko-KR" dirty="0" err="1"/>
              <a:t>x+n</a:t>
            </a:r>
            <a:r>
              <a:rPr lang="en-US" altLang="ko-KR" dirty="0"/>
              <a:t>/2, </a:t>
            </a:r>
            <a:r>
              <a:rPr lang="en-US" altLang="ko-KR" dirty="0" err="1"/>
              <a:t>y+n</a:t>
            </a:r>
            <a:r>
              <a:rPr lang="en-US" altLang="ko-KR" dirty="0"/>
              <a:t>/2)</a:t>
            </a:r>
            <a:endParaRPr lang="ko-KR" altLang="en-US" sz="105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8DDD02-5D44-10B2-8B7F-A164809B4F05}"/>
              </a:ext>
            </a:extLst>
          </p:cNvPr>
          <p:cNvCxnSpPr>
            <a:cxnSpLocks/>
          </p:cNvCxnSpPr>
          <p:nvPr/>
        </p:nvCxnSpPr>
        <p:spPr>
          <a:xfrm flipH="1">
            <a:off x="3434913" y="4518577"/>
            <a:ext cx="181904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060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145804"/>
              </p:ext>
            </p:extLst>
          </p:nvPr>
        </p:nvGraphicFramePr>
        <p:xfrm>
          <a:off x="125130" y="868119"/>
          <a:ext cx="795350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Skyline Problem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평면에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직사각형 건물이 주어지면 겹친 선을 제거하여 지평선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공통 바닥을 공유하고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건물은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(x-left, height, x-right)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표기됨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 [Multiset,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Divide&amp;Conquer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Skyline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3254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79535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6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79535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426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79535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009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79535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5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 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Divide &amp; Conquer –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51987" y="5536480"/>
          <a:ext cx="1086010" cy="118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1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4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982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BCE9B0-05F6-A95F-235C-2618CC245161}"/>
              </a:ext>
            </a:extLst>
          </p:cNvPr>
          <p:cNvCxnSpPr>
            <a:cxnSpLocks/>
          </p:cNvCxnSpPr>
          <p:nvPr/>
        </p:nvCxnSpPr>
        <p:spPr>
          <a:xfrm flipV="1">
            <a:off x="12634722" y="5810860"/>
            <a:ext cx="0" cy="6315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77C3B-59D7-18C0-A6CF-BC33EA92197F}"/>
              </a:ext>
            </a:extLst>
          </p:cNvPr>
          <p:cNvGraphicFramePr>
            <a:graphicFrameLocks noGrp="1"/>
          </p:cNvGraphicFramePr>
          <p:nvPr/>
        </p:nvGraphicFramePr>
        <p:xfrm>
          <a:off x="12355361" y="5238932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E56A7C-9235-DABF-0A51-91B3A39C7A40}"/>
              </a:ext>
            </a:extLst>
          </p:cNvPr>
          <p:cNvSpPr txBox="1"/>
          <p:nvPr/>
        </p:nvSpPr>
        <p:spPr>
          <a:xfrm>
            <a:off x="13310861" y="4851651"/>
            <a:ext cx="80754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Mismatch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FCAA19-C436-358F-9F99-EA973E3176B4}"/>
              </a:ext>
            </a:extLst>
          </p:cNvPr>
          <p:cNvCxnSpPr>
            <a:cxnSpLocks/>
          </p:cNvCxnSpPr>
          <p:nvPr/>
        </p:nvCxnSpPr>
        <p:spPr>
          <a:xfrm>
            <a:off x="12800835" y="5923988"/>
            <a:ext cx="369320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842D66-B68A-F68D-59D5-2FE5B6C1A1CE}"/>
              </a:ext>
            </a:extLst>
          </p:cNvPr>
          <p:cNvGraphicFramePr>
            <a:graphicFrameLocks noGrp="1"/>
          </p:cNvGraphicFramePr>
          <p:nvPr/>
        </p:nvGraphicFramePr>
        <p:xfrm>
          <a:off x="12862378" y="6140710"/>
          <a:ext cx="2340000" cy="46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5007840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5994631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025886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884276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4959298"/>
                    </a:ext>
                  </a:extLst>
                </a:gridCol>
              </a:tblGrid>
              <a:tr h="468335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16921" marR="116921" marT="58461" marB="584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6786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D4B0549-8C0D-C88D-6CAF-F29E9055AACE}"/>
              </a:ext>
            </a:extLst>
          </p:cNvPr>
          <p:cNvSpPr txBox="1"/>
          <p:nvPr/>
        </p:nvSpPr>
        <p:spPr>
          <a:xfrm>
            <a:off x="13525361" y="5754492"/>
            <a:ext cx="72484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Pattern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884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Math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6883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9"/>
          <a:ext cx="54660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O(n) []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Bitwise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5582570"/>
          <a:ext cx="1305737" cy="119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216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  <a:solidFill>
            <a:srgbClr val="76717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0000FF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0000FF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Compare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910192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36620"/>
              </p:ext>
            </p:extLst>
          </p:nvPr>
        </p:nvGraphicFramePr>
        <p:xfrm>
          <a:off x="125130" y="868119"/>
          <a:ext cx="79870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0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Check if a number is positive, negative or zero using bit operators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비교없이 정수가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 bytes = 32 bits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부호는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때는 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Shift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(&gt;&gt;31)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하면 부호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1,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–n&gt;&gt;31 ==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양수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“ 1 + n&gt;&gt;31 – (-n&gt;&gt;31) “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생략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-1~1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변함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Time complexity = O(1)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solidFill>
            <a:srgbClr val="76717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– Check if Number is pos/neg/zero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29573"/>
              </p:ext>
            </p:extLst>
          </p:nvPr>
        </p:nvGraphicFramePr>
        <p:xfrm>
          <a:off x="125130" y="2883231"/>
          <a:ext cx="224504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000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index(int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1 +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 - (-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&gt;&gt; 31);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check(int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s[] = { "negative", "zero", "positive"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index(n);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is " &lt;&lt; 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check(30);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check(-20);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check(0);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763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29552</TotalTime>
  <Words>94070</Words>
  <Application>Microsoft Office PowerPoint</Application>
  <PresentationFormat>와이드스크린</PresentationFormat>
  <Paragraphs>11973</Paragraphs>
  <Slides>204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204</vt:i4>
      </vt:variant>
    </vt:vector>
  </HeadingPairs>
  <TitlesOfParts>
    <vt:vector size="210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822</cp:revision>
  <dcterms:created xsi:type="dcterms:W3CDTF">2023-11-29T11:04:36Z</dcterms:created>
  <dcterms:modified xsi:type="dcterms:W3CDTF">2024-03-23T11:47:00Z</dcterms:modified>
</cp:coreProperties>
</file>